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3"/>
    <p:sldId id="311" r:id="rId4"/>
    <p:sldId id="382" r:id="rId5"/>
    <p:sldId id="312" r:id="rId6"/>
    <p:sldId id="383" r:id="rId7"/>
    <p:sldId id="313" r:id="rId8"/>
    <p:sldId id="314" r:id="rId9"/>
    <p:sldId id="386" r:id="rId10"/>
    <p:sldId id="387" r:id="rId11"/>
    <p:sldId id="388" r:id="rId12"/>
    <p:sldId id="315" r:id="rId13"/>
    <p:sldId id="389" r:id="rId14"/>
    <p:sldId id="316" r:id="rId15"/>
    <p:sldId id="390" r:id="rId16"/>
    <p:sldId id="392" r:id="rId17"/>
    <p:sldId id="391" r:id="rId18"/>
    <p:sldId id="318" r:id="rId19"/>
    <p:sldId id="319" r:id="rId20"/>
    <p:sldId id="320" r:id="rId21"/>
    <p:sldId id="321" r:id="rId23"/>
    <p:sldId id="322" r:id="rId24"/>
    <p:sldId id="323" r:id="rId25"/>
    <p:sldId id="324" r:id="rId26"/>
    <p:sldId id="325" r:id="rId27"/>
    <p:sldId id="326" r:id="rId28"/>
    <p:sldId id="327" r:id="rId29"/>
    <p:sldId id="264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79" r:id="rId44"/>
    <p:sldId id="280" r:id="rId45"/>
    <p:sldId id="281" r:id="rId46"/>
    <p:sldId id="282" r:id="rId47"/>
    <p:sldId id="283" r:id="rId48"/>
    <p:sldId id="284" r:id="rId49"/>
    <p:sldId id="285" r:id="rId50"/>
    <p:sldId id="286" r:id="rId51"/>
    <p:sldId id="287" r:id="rId52"/>
    <p:sldId id="288" r:id="rId53"/>
    <p:sldId id="289" r:id="rId54"/>
    <p:sldId id="290" r:id="rId55"/>
    <p:sldId id="291" r:id="rId56"/>
    <p:sldId id="292" r:id="rId57"/>
    <p:sldId id="293" r:id="rId58"/>
    <p:sldId id="294" r:id="rId59"/>
    <p:sldId id="295" r:id="rId60"/>
    <p:sldId id="296" r:id="rId61"/>
    <p:sldId id="297" r:id="rId62"/>
    <p:sldId id="298" r:id="rId63"/>
    <p:sldId id="299" r:id="rId64"/>
    <p:sldId id="300" r:id="rId65"/>
    <p:sldId id="301" r:id="rId66"/>
    <p:sldId id="308" r:id="rId67"/>
    <p:sldId id="309" r:id="rId68"/>
    <p:sldId id="310" r:id="rId69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2" Type="http://schemas.openxmlformats.org/officeDocument/2006/relationships/tableStyles" Target="tableStyles.xml"/><Relationship Id="rId71" Type="http://schemas.openxmlformats.org/officeDocument/2006/relationships/viewProps" Target="viewProps.xml"/><Relationship Id="rId70" Type="http://schemas.openxmlformats.org/officeDocument/2006/relationships/presProps" Target="presProps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2277295" y="0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94283" y="642938"/>
            <a:ext cx="3086100" cy="1735931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167467" y="2475309"/>
            <a:ext cx="17339733" cy="202525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5432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2277295" y="4885432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79170" y="417957"/>
            <a:ext cx="2494915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Calibri Light" panose="020F0302020204030204"/>
                <a:cs typeface="Calibri Light" panose="020F03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FFFF00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Calibri Light" panose="020F0302020204030204"/>
                <a:cs typeface="Calibri Light" panose="020F03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FFFF00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Calibri Light" panose="020F0302020204030204"/>
                <a:cs typeface="Calibri Light" panose="020F03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Calibri Light" panose="020F0302020204030204"/>
                <a:cs typeface="Calibri Light" panose="020F03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0090" y="467614"/>
            <a:ext cx="6488404" cy="11285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Calibri Light" panose="020F0302020204030204"/>
                <a:cs typeface="Calibri Light" panose="020F03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60603" y="1883791"/>
            <a:ext cx="10728960" cy="3787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FFFF00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tags" Target="../tags/tag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tags" Target="../tags/tag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tags" Target="../tags/tag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tags" Target="../tags/tag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tags" Target="../tags/tag9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tags" Target="../tags/tag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tags" Target="../tags/tag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tags" Target="../tags/tag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tags" Target="../tags/tag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tags" Target="../tags/tag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tags" Target="../tags/tag15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tags" Target="../tags/tag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tags" Target="../tags/tag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hadoop.apache.org/pig/releases.html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5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6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tags" Target="../tags/tag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9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-76200" y="76200"/>
            <a:ext cx="12192000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419600" y="1905000"/>
            <a:ext cx="1984375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5" dirty="0">
                <a:solidFill>
                  <a:srgbClr val="FFFF00"/>
                </a:solidFill>
                <a:latin typeface="Calibri Light" panose="020F0302020204030204"/>
                <a:cs typeface="Calibri Light" panose="020F0302020204030204"/>
              </a:rPr>
              <a:t>PIG</a:t>
            </a:r>
            <a:endParaRPr sz="48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72127" y="2743453"/>
            <a:ext cx="889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UNIT-</a:t>
            </a:r>
            <a:r>
              <a:rPr sz="24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2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028814" y="712469"/>
          <a:ext cx="10812780" cy="39770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61940"/>
                <a:gridCol w="5361940"/>
              </a:tblGrid>
              <a:tr h="61023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Apache</a:t>
                      </a:r>
                      <a:r>
                        <a:rPr sz="2400" b="1" spc="-8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Pig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028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C3DC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MapReduce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028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C3DC1"/>
                    </a:solidFill>
                  </a:tcPr>
                </a:tc>
              </a:tr>
              <a:tr h="1122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endParaRPr sz="2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Pig</a:t>
                      </a:r>
                      <a:r>
                        <a:rPr sz="2400" spc="-4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is</a:t>
                      </a:r>
                      <a:r>
                        <a:rPr sz="2400" spc="-1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2400" spc="-3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data</a:t>
                      </a:r>
                      <a:r>
                        <a:rPr sz="2400" spc="-3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flow</a:t>
                      </a:r>
                      <a:r>
                        <a:rPr sz="2400" spc="-1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spc="-10" dirty="0">
                          <a:latin typeface="Calibri" panose="020F0502020204030204"/>
                          <a:cs typeface="Calibri" panose="020F0502020204030204"/>
                        </a:rPr>
                        <a:t>language.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2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2CE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endParaRPr sz="2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MapReduce</a:t>
                      </a:r>
                      <a:r>
                        <a:rPr sz="2400" spc="-7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is</a:t>
                      </a:r>
                      <a:r>
                        <a:rPr sz="2400" spc="-4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2400" spc="-5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data</a:t>
                      </a:r>
                      <a:r>
                        <a:rPr sz="2400" spc="-6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preparing</a:t>
                      </a:r>
                      <a:r>
                        <a:rPr sz="2400" spc="-6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spc="-10" dirty="0">
                          <a:latin typeface="Calibri" panose="020F0502020204030204"/>
                          <a:cs typeface="Calibri" panose="020F0502020204030204"/>
                        </a:rPr>
                        <a:t>paradigm.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2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2CEE9"/>
                    </a:solidFill>
                  </a:tcPr>
                </a:tc>
              </a:tr>
              <a:tr h="1122680">
                <a:tc>
                  <a:txBody>
                    <a:bodyPr/>
                    <a:lstStyle/>
                    <a:p>
                      <a:pPr marL="91440" marR="459105">
                        <a:lnSpc>
                          <a:spcPct val="100000"/>
                        </a:lnSpc>
                        <a:spcBef>
                          <a:spcPts val="1385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Playing</a:t>
                      </a:r>
                      <a:r>
                        <a:rPr sz="2400" spc="-3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out</a:t>
                      </a:r>
                      <a:r>
                        <a:rPr sz="24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2400" spc="-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Join</a:t>
                      </a:r>
                      <a:r>
                        <a:rPr sz="2400" spc="-3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activity</a:t>
                      </a:r>
                      <a:r>
                        <a:rPr sz="2400" spc="-3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in</a:t>
                      </a:r>
                      <a:r>
                        <a:rPr sz="24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Pig</a:t>
                      </a:r>
                      <a:r>
                        <a:rPr sz="24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is</a:t>
                      </a:r>
                      <a:r>
                        <a:rPr sz="2400" spc="-1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spc="-10" dirty="0">
                          <a:latin typeface="Calibri" panose="020F0502020204030204"/>
                          <a:cs typeface="Calibri" panose="020F0502020204030204"/>
                        </a:rPr>
                        <a:t>quite straightforward.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758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8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endParaRPr sz="2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Joining</a:t>
                      </a:r>
                      <a:r>
                        <a:rPr sz="2400" spc="-5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datasets</a:t>
                      </a:r>
                      <a:r>
                        <a:rPr sz="2400" spc="-5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is</a:t>
                      </a:r>
                      <a:r>
                        <a:rPr sz="2400" spc="-4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2400" spc="-4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complex</a:t>
                      </a:r>
                      <a:r>
                        <a:rPr sz="2400" spc="-5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spc="-20" dirty="0">
                          <a:latin typeface="Calibri" panose="020F0502020204030204"/>
                          <a:cs typeface="Calibri" panose="020F0502020204030204"/>
                        </a:rPr>
                        <a:t>task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2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8F4"/>
                    </a:solidFill>
                  </a:tcPr>
                </a:tc>
              </a:tr>
              <a:tr h="1122045">
                <a:tc>
                  <a:txBody>
                    <a:bodyPr/>
                    <a:lstStyle/>
                    <a:p>
                      <a:pPr marL="91440" marR="299720"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r>
                        <a:rPr sz="2400" spc="-10" dirty="0">
                          <a:latin typeface="Calibri" panose="020F0502020204030204"/>
                          <a:cs typeface="Calibri" panose="020F0502020204030204"/>
                        </a:rPr>
                        <a:t>Requires</a:t>
                      </a:r>
                      <a:r>
                        <a:rPr sz="2400" spc="-5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only</a:t>
                      </a:r>
                      <a:r>
                        <a:rPr sz="24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2400" spc="-5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spc="-10" dirty="0">
                          <a:latin typeface="Calibri" panose="020F0502020204030204"/>
                          <a:cs typeface="Calibri" panose="020F0502020204030204"/>
                        </a:rPr>
                        <a:t>fundamental</a:t>
                      </a:r>
                      <a:r>
                        <a:rPr sz="24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spc="-10" dirty="0">
                          <a:latin typeface="Calibri" panose="020F0502020204030204"/>
                          <a:cs typeface="Calibri" panose="020F0502020204030204"/>
                        </a:rPr>
                        <a:t>knowledge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of</a:t>
                      </a:r>
                      <a:r>
                        <a:rPr sz="24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spc="-20" dirty="0">
                          <a:latin typeface="Calibri" panose="020F0502020204030204"/>
                          <a:cs typeface="Calibri" panose="020F0502020204030204"/>
                        </a:rPr>
                        <a:t>SQL.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765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2CE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endParaRPr sz="2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Java</a:t>
                      </a:r>
                      <a:r>
                        <a:rPr sz="2400" spc="-4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Expertise</a:t>
                      </a:r>
                      <a:r>
                        <a:rPr sz="2400" spc="-4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is</a:t>
                      </a:r>
                      <a:r>
                        <a:rPr sz="2400" spc="-4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very</a:t>
                      </a:r>
                      <a:r>
                        <a:rPr sz="24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much</a:t>
                      </a:r>
                      <a:r>
                        <a:rPr sz="2400" spc="-5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spc="-10" dirty="0">
                          <a:latin typeface="Calibri" panose="020F0502020204030204"/>
                          <a:cs typeface="Calibri" panose="020F0502020204030204"/>
                        </a:rPr>
                        <a:t>required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2CEE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4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b="8168"/>
          <a:stretch>
            <a:fillRect/>
          </a:stretch>
        </p:blipFill>
        <p:spPr>
          <a:xfrm>
            <a:off x="661035" y="417830"/>
            <a:ext cx="10826115" cy="56718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67182" rIns="0" bIns="0" rtlCol="0">
            <a:spAutoFit/>
          </a:bodyPr>
          <a:lstStyle/>
          <a:p>
            <a:pPr marL="256540">
              <a:lnSpc>
                <a:spcPct val="100000"/>
              </a:lnSpc>
              <a:spcBef>
                <a:spcPts val="100"/>
              </a:spcBef>
            </a:pPr>
            <a:r>
              <a:rPr spc="-80" dirty="0">
                <a:solidFill>
                  <a:srgbClr val="FFFF00"/>
                </a:solidFill>
              </a:rPr>
              <a:t>FEATURES</a:t>
            </a:r>
            <a:r>
              <a:rPr spc="-90" dirty="0">
                <a:solidFill>
                  <a:srgbClr val="FFFF00"/>
                </a:solidFill>
              </a:rPr>
              <a:t> </a:t>
            </a:r>
            <a:r>
              <a:rPr dirty="0">
                <a:solidFill>
                  <a:srgbClr val="FFFF00"/>
                </a:solidFill>
              </a:rPr>
              <a:t>OF</a:t>
            </a:r>
            <a:r>
              <a:rPr spc="-65" dirty="0">
                <a:solidFill>
                  <a:srgbClr val="FFFF00"/>
                </a:solidFill>
              </a:rPr>
              <a:t> </a:t>
            </a:r>
            <a:r>
              <a:rPr spc="-80" dirty="0">
                <a:solidFill>
                  <a:srgbClr val="FFFF00"/>
                </a:solidFill>
              </a:rPr>
              <a:t>APACHE</a:t>
            </a:r>
            <a:r>
              <a:rPr spc="-85" dirty="0">
                <a:solidFill>
                  <a:srgbClr val="FFFF00"/>
                </a:solidFill>
              </a:rPr>
              <a:t> </a:t>
            </a:r>
            <a:r>
              <a:rPr spc="-25" dirty="0">
                <a:solidFill>
                  <a:srgbClr val="FFFF00"/>
                </a:solidFill>
              </a:rPr>
              <a:t>PIG</a:t>
            </a:r>
            <a:endParaRPr spc="-25" dirty="0">
              <a:solidFill>
                <a:srgbClr val="FFFF0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3320" y="1902967"/>
            <a:ext cx="9251950" cy="4067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115" algn="just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•"/>
              <a:tabLst>
                <a:tab pos="300355" algn="l"/>
              </a:tabLst>
            </a:pPr>
            <a:r>
              <a:rPr sz="2400" b="1" spc="-2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User-</a:t>
            </a:r>
            <a:r>
              <a:rPr sz="2400" b="1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defined</a:t>
            </a:r>
            <a:r>
              <a:rPr sz="2400" b="1" spc="-4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Functions</a:t>
            </a:r>
            <a:r>
              <a:rPr sz="24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:</a:t>
            </a:r>
            <a:r>
              <a:rPr sz="2400" spc="-5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Pig</a:t>
            </a:r>
            <a:r>
              <a:rPr sz="2400" spc="-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4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big</a:t>
            </a:r>
            <a:r>
              <a:rPr sz="24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</a:t>
            </a: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gives</a:t>
            </a:r>
            <a:r>
              <a:rPr sz="24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ability</a:t>
            </a:r>
            <a:r>
              <a:rPr sz="24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4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make</a:t>
            </a:r>
            <a:r>
              <a:rPr sz="2400" spc="-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UDFs</a:t>
            </a:r>
            <a:r>
              <a:rPr sz="2400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 </a:t>
            </a: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other</a:t>
            </a:r>
            <a:r>
              <a:rPr sz="24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programming</a:t>
            </a:r>
            <a:r>
              <a:rPr sz="2400" spc="-9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languages</a:t>
            </a:r>
            <a:r>
              <a:rPr sz="24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like</a:t>
            </a:r>
            <a:r>
              <a:rPr sz="2400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Java</a:t>
            </a:r>
            <a:r>
              <a:rPr sz="2400" spc="-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4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embed</a:t>
            </a:r>
            <a:r>
              <a:rPr sz="24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or</a:t>
            </a:r>
            <a:r>
              <a:rPr sz="2400" spc="-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invoke</a:t>
            </a:r>
            <a:r>
              <a:rPr sz="24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them</a:t>
            </a:r>
            <a:r>
              <a:rPr sz="2400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Pig </a:t>
            </a: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Scripts.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245"/>
              </a:spcBef>
              <a:buFont typeface="Arial MT"/>
              <a:buChar char="•"/>
            </a:pPr>
            <a:endParaRPr sz="2400">
              <a:latin typeface="Calibri" panose="020F0502020204030204"/>
              <a:cs typeface="Calibri" panose="020F0502020204030204"/>
            </a:endParaRPr>
          </a:p>
          <a:p>
            <a:pPr marL="299085" marR="48133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800" b="1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H</a:t>
            </a:r>
            <a:r>
              <a:rPr sz="2400" b="1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andles</a:t>
            </a:r>
            <a:r>
              <a:rPr sz="2400" b="1" spc="-5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400" b="1" spc="-5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wide</a:t>
            </a:r>
            <a:r>
              <a:rPr sz="2400" b="1" spc="-5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range</a:t>
            </a:r>
            <a:r>
              <a:rPr sz="2400" b="1" spc="-6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400" b="1" spc="-5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data</a:t>
            </a:r>
            <a:r>
              <a:rPr sz="24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:</a:t>
            </a:r>
            <a:r>
              <a:rPr sz="2400" spc="-5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Apache</a:t>
            </a:r>
            <a:r>
              <a:rPr sz="2400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Pig</a:t>
            </a:r>
            <a:r>
              <a:rPr sz="2400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examines</a:t>
            </a:r>
            <a:r>
              <a:rPr sz="2400" spc="-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400" spc="-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wide</a:t>
            </a:r>
            <a:r>
              <a:rPr sz="24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range</a:t>
            </a:r>
            <a:r>
              <a:rPr sz="2400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data,</a:t>
            </a:r>
            <a:r>
              <a:rPr sz="2400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both</a:t>
            </a: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unstructured</a:t>
            </a:r>
            <a:r>
              <a:rPr sz="2400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as</a:t>
            </a:r>
            <a:r>
              <a:rPr sz="24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well</a:t>
            </a:r>
            <a:r>
              <a:rPr sz="24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as</a:t>
            </a:r>
            <a:r>
              <a:rPr sz="2400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structured.</a:t>
            </a:r>
            <a:r>
              <a:rPr sz="2400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It</a:t>
            </a:r>
            <a:r>
              <a:rPr sz="24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stores</a:t>
            </a:r>
            <a:r>
              <a:rPr sz="24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outcomes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spc="-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Hadoop</a:t>
            </a:r>
            <a:r>
              <a:rPr sz="24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Distributed</a:t>
            </a:r>
            <a:r>
              <a:rPr sz="2400" spc="-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File</a:t>
            </a:r>
            <a:r>
              <a:rPr sz="2400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System.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675"/>
              </a:spcBef>
              <a:buFont typeface="Arial MT"/>
              <a:buChar char="•"/>
            </a:pPr>
            <a:endParaRPr sz="2400">
              <a:latin typeface="Calibri" panose="020F0502020204030204"/>
              <a:cs typeface="Calibri" panose="020F0502020204030204"/>
            </a:endParaRPr>
          </a:p>
          <a:p>
            <a:pPr marL="355600" marR="57785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Rich</a:t>
            </a:r>
            <a:r>
              <a:rPr sz="2400" b="1" spc="-7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set</a:t>
            </a:r>
            <a:r>
              <a:rPr sz="2400" b="1" spc="-6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400" b="1" spc="-6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operators</a:t>
            </a:r>
            <a:r>
              <a:rPr sz="24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:</a:t>
            </a:r>
            <a:r>
              <a:rPr sz="2400" spc="-7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It</a:t>
            </a:r>
            <a:r>
              <a:rPr sz="2400" spc="-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gives</a:t>
            </a: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numerous</a:t>
            </a:r>
            <a:r>
              <a:rPr sz="2400" spc="-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operators</a:t>
            </a:r>
            <a:r>
              <a:rPr sz="2400" spc="-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400" spc="-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perform</a:t>
            </a:r>
            <a:r>
              <a:rPr sz="24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tasks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like</a:t>
            </a:r>
            <a:r>
              <a:rPr sz="24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4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filter,</a:t>
            </a:r>
            <a:r>
              <a:rPr sz="24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sort,</a:t>
            </a:r>
            <a:r>
              <a:rPr sz="24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join,</a:t>
            </a:r>
            <a:r>
              <a:rPr sz="24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4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so</a:t>
            </a:r>
            <a:r>
              <a:rPr sz="24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on.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4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2947" r="1784" b="13542"/>
          <a:stretch>
            <a:fillRect/>
          </a:stretch>
        </p:blipFill>
        <p:spPr>
          <a:xfrm>
            <a:off x="762000" y="228600"/>
            <a:ext cx="10863580" cy="65265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67182" rIns="0" bIns="0" rtlCol="0">
            <a:spAutoFit/>
          </a:bodyPr>
          <a:lstStyle/>
          <a:p>
            <a:pPr marL="256540">
              <a:lnSpc>
                <a:spcPct val="100000"/>
              </a:lnSpc>
              <a:spcBef>
                <a:spcPts val="100"/>
              </a:spcBef>
            </a:pPr>
            <a:r>
              <a:rPr spc="-80" dirty="0">
                <a:solidFill>
                  <a:srgbClr val="FFFF00"/>
                </a:solidFill>
              </a:rPr>
              <a:t>FEATURES</a:t>
            </a:r>
            <a:r>
              <a:rPr spc="-90" dirty="0">
                <a:solidFill>
                  <a:srgbClr val="FFFF00"/>
                </a:solidFill>
              </a:rPr>
              <a:t> </a:t>
            </a:r>
            <a:r>
              <a:rPr dirty="0">
                <a:solidFill>
                  <a:srgbClr val="FFFF00"/>
                </a:solidFill>
              </a:rPr>
              <a:t>OF</a:t>
            </a:r>
            <a:r>
              <a:rPr spc="-65" dirty="0">
                <a:solidFill>
                  <a:srgbClr val="FFFF00"/>
                </a:solidFill>
              </a:rPr>
              <a:t> </a:t>
            </a:r>
            <a:r>
              <a:rPr spc="-80" dirty="0">
                <a:solidFill>
                  <a:srgbClr val="FFFF00"/>
                </a:solidFill>
              </a:rPr>
              <a:t>APACHE</a:t>
            </a:r>
            <a:r>
              <a:rPr spc="-85" dirty="0">
                <a:solidFill>
                  <a:srgbClr val="FFFF00"/>
                </a:solidFill>
              </a:rPr>
              <a:t> </a:t>
            </a:r>
            <a:r>
              <a:rPr spc="-25" dirty="0">
                <a:solidFill>
                  <a:srgbClr val="FFFF00"/>
                </a:solidFill>
              </a:rPr>
              <a:t>PIG</a:t>
            </a:r>
            <a:endParaRPr spc="-25" dirty="0">
              <a:solidFill>
                <a:srgbClr val="FFFF0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5713" y="2253183"/>
            <a:ext cx="10563225" cy="401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0355" indent="-286385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•"/>
              <a:tabLst>
                <a:tab pos="300355" algn="l"/>
              </a:tabLst>
            </a:pPr>
            <a:r>
              <a:rPr sz="2400" b="1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Extensibility</a:t>
            </a:r>
            <a:r>
              <a:rPr sz="24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:</a:t>
            </a:r>
            <a:r>
              <a:rPr sz="2400" spc="-3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Using</a:t>
            </a:r>
            <a:r>
              <a:rPr sz="24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current</a:t>
            </a:r>
            <a:r>
              <a:rPr sz="24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operators,</a:t>
            </a: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clients</a:t>
            </a:r>
            <a:r>
              <a:rPr sz="24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can</a:t>
            </a:r>
            <a:r>
              <a:rPr sz="24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build</a:t>
            </a:r>
            <a:r>
              <a:rPr sz="24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up</a:t>
            </a:r>
            <a:r>
              <a:rPr sz="24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their</a:t>
            </a:r>
            <a:r>
              <a:rPr sz="24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capacities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00355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400" spc="-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write,</a:t>
            </a:r>
            <a:r>
              <a:rPr sz="2400" spc="-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process,</a:t>
            </a:r>
            <a:r>
              <a:rPr sz="24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read</a:t>
            </a:r>
            <a:r>
              <a:rPr sz="2400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140"/>
              </a:spcBef>
            </a:pPr>
            <a:endParaRPr sz="2400">
              <a:latin typeface="Calibri" panose="020F0502020204030204"/>
              <a:cs typeface="Calibri" panose="020F0502020204030204"/>
            </a:endParaRPr>
          </a:p>
          <a:p>
            <a:pPr marL="299085" marR="5080" indent="-287020" algn="just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800" b="1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400" b="1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he</a:t>
            </a:r>
            <a:r>
              <a:rPr sz="2400" b="1" spc="-4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simplicity</a:t>
            </a:r>
            <a:r>
              <a:rPr sz="2400" b="1" spc="-3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400" b="1" spc="-5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programming</a:t>
            </a:r>
            <a:r>
              <a:rPr sz="24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:</a:t>
            </a:r>
            <a:r>
              <a:rPr sz="2400" spc="-7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Pig</a:t>
            </a:r>
            <a:r>
              <a:rPr sz="24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Latin</a:t>
            </a:r>
            <a:r>
              <a:rPr sz="24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4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like</a:t>
            </a:r>
            <a:r>
              <a:rPr sz="24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Structured</a:t>
            </a:r>
            <a:r>
              <a:rPr sz="24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Query</a:t>
            </a:r>
            <a:r>
              <a:rPr sz="24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Language</a:t>
            </a:r>
            <a:r>
              <a:rPr sz="24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4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it</a:t>
            </a:r>
            <a:r>
              <a:rPr sz="24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not</a:t>
            </a:r>
            <a:r>
              <a:rPr sz="24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difficult</a:t>
            </a:r>
            <a:r>
              <a:rPr sz="24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400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compose</a:t>
            </a:r>
            <a:r>
              <a:rPr sz="24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4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Pig</a:t>
            </a:r>
            <a:r>
              <a:rPr sz="2400" spc="-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scripting</a:t>
            </a:r>
            <a:r>
              <a:rPr sz="24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</a:t>
            </a:r>
            <a:r>
              <a:rPr sz="24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off</a:t>
            </a:r>
            <a:r>
              <a:rPr sz="24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chance</a:t>
            </a:r>
            <a:r>
              <a:rPr sz="2400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that</a:t>
            </a:r>
            <a:r>
              <a:rPr sz="24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you</a:t>
            </a:r>
            <a:r>
              <a:rPr sz="2400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24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acceptable</a:t>
            </a:r>
            <a:r>
              <a:rPr sz="2400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at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Structured</a:t>
            </a:r>
            <a:r>
              <a:rPr sz="2400" spc="-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Query</a:t>
            </a:r>
            <a:r>
              <a:rPr sz="2400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Language.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340"/>
              </a:spcBef>
              <a:buFont typeface="Arial MT"/>
              <a:buChar char="•"/>
            </a:pPr>
            <a:endParaRPr sz="2400">
              <a:latin typeface="Calibri" panose="020F0502020204030204"/>
              <a:cs typeface="Calibri" panose="020F0502020204030204"/>
            </a:endParaRPr>
          </a:p>
          <a:p>
            <a:pPr marL="412750" marR="13970" lvl="1" indent="-342900">
              <a:lnSpc>
                <a:spcPct val="100000"/>
              </a:lnSpc>
              <a:buFont typeface="Arial MT"/>
              <a:buChar char="•"/>
              <a:tabLst>
                <a:tab pos="412750" algn="l"/>
              </a:tabLst>
            </a:pPr>
            <a:r>
              <a:rPr sz="2400" b="1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Optimization</a:t>
            </a:r>
            <a:r>
              <a:rPr sz="2400" b="1" spc="-5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opportunities</a:t>
            </a:r>
            <a:r>
              <a:rPr sz="24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:</a:t>
            </a:r>
            <a:r>
              <a:rPr sz="2400" spc="-5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assignments</a:t>
            </a:r>
            <a:r>
              <a:rPr sz="2400" spc="-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Apache</a:t>
            </a: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Pig</a:t>
            </a:r>
            <a:r>
              <a:rPr sz="2400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enhance</a:t>
            </a:r>
            <a:r>
              <a:rPr sz="2400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their execution</a:t>
            </a:r>
            <a:r>
              <a:rPr sz="2400" spc="-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naturally,</a:t>
            </a:r>
            <a:r>
              <a:rPr sz="2400" spc="-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so</a:t>
            </a:r>
            <a:r>
              <a:rPr sz="2400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software</a:t>
            </a:r>
            <a:r>
              <a:rPr sz="2400" spc="-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engineers</a:t>
            </a:r>
            <a:r>
              <a:rPr sz="24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need</a:t>
            </a: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400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focus</a:t>
            </a: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just</a:t>
            </a:r>
            <a:r>
              <a:rPr sz="2400" spc="-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</a:t>
            </a:r>
            <a:r>
              <a:rPr sz="2400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semantics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4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language.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4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3941" r="3241" b="8382"/>
          <a:stretch>
            <a:fillRect/>
          </a:stretch>
        </p:blipFill>
        <p:spPr>
          <a:xfrm>
            <a:off x="303530" y="152400"/>
            <a:ext cx="11584940" cy="6781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258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>
                <a:solidFill>
                  <a:srgbClr val="FFFF00"/>
                </a:solidFill>
              </a:rPr>
              <a:t>DATA</a:t>
            </a:r>
            <a:r>
              <a:rPr spc="-30" dirty="0">
                <a:solidFill>
                  <a:srgbClr val="FFFF00"/>
                </a:solidFill>
              </a:rPr>
              <a:t> </a:t>
            </a:r>
            <a:r>
              <a:rPr dirty="0">
                <a:solidFill>
                  <a:srgbClr val="FFFF00"/>
                </a:solidFill>
              </a:rPr>
              <a:t>MODELS IN</a:t>
            </a:r>
            <a:r>
              <a:rPr spc="-5" dirty="0">
                <a:solidFill>
                  <a:srgbClr val="FFFF00"/>
                </a:solidFill>
              </a:rPr>
              <a:t> </a:t>
            </a:r>
            <a:r>
              <a:rPr spc="-25" dirty="0">
                <a:solidFill>
                  <a:srgbClr val="FFFF00"/>
                </a:solidFill>
              </a:rPr>
              <a:t>PIG</a:t>
            </a:r>
            <a:endParaRPr spc="-25" dirty="0">
              <a:solidFill>
                <a:srgbClr val="FFFF0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7770" y="1617979"/>
            <a:ext cx="10678160" cy="4202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15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Atom</a:t>
            </a:r>
            <a:r>
              <a:rPr sz="24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:</a:t>
            </a:r>
            <a:r>
              <a:rPr sz="2400" spc="-6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It</a:t>
            </a:r>
            <a:r>
              <a:rPr sz="24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400" spc="-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</a:t>
            </a:r>
            <a:r>
              <a:rPr sz="24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atomic</a:t>
            </a: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</a:t>
            </a: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value</a:t>
            </a:r>
            <a:r>
              <a:rPr sz="24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which</a:t>
            </a:r>
            <a:r>
              <a:rPr sz="2400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4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used</a:t>
            </a:r>
            <a:r>
              <a:rPr sz="24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4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store</a:t>
            </a:r>
            <a:r>
              <a:rPr sz="24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as</a:t>
            </a: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4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string.</a:t>
            </a:r>
            <a:r>
              <a:rPr sz="2400" spc="-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main</a:t>
            </a: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use</a:t>
            </a:r>
            <a:r>
              <a:rPr sz="24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this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model</a:t>
            </a:r>
            <a:r>
              <a:rPr sz="24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4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that</a:t>
            </a:r>
            <a:r>
              <a:rPr sz="24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it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can</a:t>
            </a:r>
            <a:r>
              <a:rPr sz="24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be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used</a:t>
            </a:r>
            <a:r>
              <a:rPr sz="24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as</a:t>
            </a:r>
            <a:r>
              <a:rPr sz="24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number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4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as</a:t>
            </a:r>
            <a:r>
              <a:rPr sz="24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well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as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4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string.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045"/>
              </a:spcBef>
            </a:pPr>
            <a:endParaRPr sz="2400">
              <a:latin typeface="Calibri" panose="020F0502020204030204"/>
              <a:cs typeface="Calibri" panose="020F0502020204030204"/>
            </a:endParaRPr>
          </a:p>
          <a:p>
            <a:pPr marL="12700" marR="497205">
              <a:lnSpc>
                <a:spcPct val="100000"/>
              </a:lnSpc>
              <a:spcBef>
                <a:spcPts val="5"/>
              </a:spcBef>
            </a:pPr>
            <a:r>
              <a:rPr sz="2400" b="1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Tuple:</a:t>
            </a:r>
            <a:r>
              <a:rPr sz="2400" b="1" spc="-7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Tuple</a:t>
            </a:r>
            <a:r>
              <a:rPr sz="2400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400" spc="-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</a:t>
            </a:r>
            <a:r>
              <a:rPr sz="2400" spc="-8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arranged</a:t>
            </a:r>
            <a:r>
              <a:rPr sz="2400" spc="-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arrangement</a:t>
            </a:r>
            <a:r>
              <a:rPr sz="2400" spc="-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400" spc="-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fields</a:t>
            </a:r>
            <a:r>
              <a:rPr sz="2400" spc="-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that</a:t>
            </a:r>
            <a:r>
              <a:rPr sz="2400" spc="-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may</a:t>
            </a:r>
            <a:r>
              <a:rPr sz="2400" spc="-9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contain</a:t>
            </a:r>
            <a:r>
              <a:rPr sz="2400" spc="-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distinctive</a:t>
            </a:r>
            <a:r>
              <a:rPr sz="2400" spc="-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types</a:t>
            </a:r>
            <a:r>
              <a:rPr sz="2400" spc="-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24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each</a:t>
            </a:r>
            <a:r>
              <a:rPr sz="2400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field.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725"/>
              </a:spcBef>
            </a:pPr>
            <a:endParaRPr sz="2400">
              <a:latin typeface="Calibri" panose="020F0502020204030204"/>
              <a:cs typeface="Calibri" panose="020F0502020204030204"/>
            </a:endParaRPr>
          </a:p>
          <a:p>
            <a:pPr marL="113030" marR="5080">
              <a:lnSpc>
                <a:spcPct val="100000"/>
              </a:lnSpc>
            </a:pPr>
            <a:r>
              <a:rPr sz="2400" b="1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Bag:</a:t>
            </a:r>
            <a:r>
              <a:rPr sz="2400" b="1" spc="-4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4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bag</a:t>
            </a: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4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</a:t>
            </a:r>
            <a:r>
              <a:rPr sz="24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assortment</a:t>
            </a: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4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4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set</a:t>
            </a: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4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tuples</a:t>
            </a:r>
            <a:r>
              <a:rPr sz="24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4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these</a:t>
            </a: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tuples</a:t>
            </a:r>
            <a:r>
              <a:rPr sz="24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24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4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subset</a:t>
            </a:r>
            <a:r>
              <a:rPr sz="24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4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rows</a:t>
            </a:r>
            <a:r>
              <a:rPr sz="24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or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whole</a:t>
            </a:r>
            <a:r>
              <a:rPr sz="24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rows</a:t>
            </a:r>
            <a:r>
              <a:rPr sz="24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4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4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table.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160"/>
              </a:spcBef>
            </a:pPr>
            <a:endParaRPr sz="2400">
              <a:latin typeface="Calibri" panose="020F0502020204030204"/>
              <a:cs typeface="Calibri" panose="020F0502020204030204"/>
            </a:endParaRPr>
          </a:p>
          <a:p>
            <a:pPr marL="113030">
              <a:lnSpc>
                <a:spcPct val="100000"/>
              </a:lnSpc>
            </a:pPr>
            <a:r>
              <a:rPr sz="2400" b="1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Map:</a:t>
            </a:r>
            <a:r>
              <a:rPr sz="2400" b="1" spc="-5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4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map</a:t>
            </a: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4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key-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esteem</a:t>
            </a:r>
            <a:r>
              <a:rPr sz="2400" spc="-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sets</a:t>
            </a:r>
            <a:r>
              <a:rPr sz="24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used</a:t>
            </a:r>
            <a:r>
              <a:rPr sz="24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4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address</a:t>
            </a:r>
            <a:r>
              <a:rPr sz="24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</a:t>
            </a: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components.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4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r="4561" b="9585"/>
          <a:stretch>
            <a:fillRect/>
          </a:stretch>
        </p:blipFill>
        <p:spPr>
          <a:xfrm>
            <a:off x="533400" y="304800"/>
            <a:ext cx="10896600" cy="58445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4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66800" y="838200"/>
            <a:ext cx="10030460" cy="532066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4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b="9274"/>
          <a:stretch>
            <a:fillRect/>
          </a:stretch>
        </p:blipFill>
        <p:spPr>
          <a:xfrm>
            <a:off x="1116330" y="457200"/>
            <a:ext cx="960501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4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b="11237"/>
          <a:stretch>
            <a:fillRect/>
          </a:stretch>
        </p:blipFill>
        <p:spPr>
          <a:xfrm>
            <a:off x="1066800" y="685800"/>
            <a:ext cx="10223500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4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90600" y="382905"/>
            <a:ext cx="9925050" cy="604964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4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8200" y="228600"/>
            <a:ext cx="10147300" cy="632079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4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152400" y="152400"/>
            <a:ext cx="11671300" cy="653859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4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47750" y="937895"/>
            <a:ext cx="9961245" cy="49815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4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b="19375"/>
          <a:stretch>
            <a:fillRect/>
          </a:stretch>
        </p:blipFill>
        <p:spPr>
          <a:xfrm>
            <a:off x="304800" y="549910"/>
            <a:ext cx="11376025" cy="55803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4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r="5971" b="14676"/>
          <a:stretch>
            <a:fillRect/>
          </a:stretch>
        </p:blipFill>
        <p:spPr>
          <a:xfrm>
            <a:off x="457200" y="762000"/>
            <a:ext cx="108204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4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b="9388"/>
          <a:stretch>
            <a:fillRect/>
          </a:stretch>
        </p:blipFill>
        <p:spPr>
          <a:xfrm>
            <a:off x="685800" y="228600"/>
            <a:ext cx="9954895" cy="641731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7056" y="489965"/>
            <a:ext cx="39947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FFFF00"/>
                </a:solidFill>
              </a:rPr>
              <a:t>APPLICATIONS</a:t>
            </a:r>
            <a:r>
              <a:rPr spc="-105" dirty="0">
                <a:solidFill>
                  <a:srgbClr val="FFFF00"/>
                </a:solidFill>
              </a:rPr>
              <a:t> </a:t>
            </a:r>
            <a:r>
              <a:rPr dirty="0">
                <a:solidFill>
                  <a:srgbClr val="FFFF00"/>
                </a:solidFill>
              </a:rPr>
              <a:t>OF</a:t>
            </a:r>
            <a:r>
              <a:rPr spc="-90" dirty="0">
                <a:solidFill>
                  <a:srgbClr val="FFFF00"/>
                </a:solidFill>
              </a:rPr>
              <a:t> </a:t>
            </a:r>
            <a:r>
              <a:rPr spc="-25" dirty="0">
                <a:solidFill>
                  <a:srgbClr val="FFFF00"/>
                </a:solidFill>
              </a:rPr>
              <a:t>PIG</a:t>
            </a:r>
            <a:endParaRPr spc="-25" dirty="0">
              <a:solidFill>
                <a:srgbClr val="FFFF0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5837" y="1560703"/>
            <a:ext cx="10093325" cy="4231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2400" spc="-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exploring</a:t>
            </a:r>
            <a:r>
              <a:rPr sz="2400" spc="-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large</a:t>
            </a:r>
            <a:r>
              <a:rPr sz="2400" spc="-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datasets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90"/>
              </a:spcBef>
              <a:buClr>
                <a:srgbClr val="FFFFFF"/>
              </a:buClr>
              <a:buFont typeface="Arial MT"/>
              <a:buChar char="•"/>
            </a:pPr>
            <a:endParaRPr sz="2400">
              <a:latin typeface="Calibri" panose="020F0502020204030204"/>
              <a:cs typeface="Calibri" panose="020F0502020204030204"/>
            </a:endParaRPr>
          </a:p>
          <a:p>
            <a:pPr marL="354965" indent="-342265">
              <a:lnSpc>
                <a:spcPct val="100000"/>
              </a:lnSpc>
              <a:buFont typeface="Arial MT"/>
              <a:buChar char="•"/>
              <a:tabLst>
                <a:tab pos="354965" algn="l"/>
              </a:tabLst>
            </a:pP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Provides</a:t>
            </a: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support</a:t>
            </a: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across</a:t>
            </a:r>
            <a:r>
              <a:rPr sz="24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data-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set</a:t>
            </a:r>
            <a:r>
              <a:rPr sz="24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,</a:t>
            </a:r>
            <a:r>
              <a:rPr sz="24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Ad-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hoc</a:t>
            </a:r>
            <a:r>
              <a:rPr sz="24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queries.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640"/>
              </a:spcBef>
              <a:buClr>
                <a:srgbClr val="FFFFFF"/>
              </a:buClr>
              <a:buFont typeface="Arial MT"/>
              <a:buChar char="•"/>
            </a:pPr>
            <a:endParaRPr sz="2400">
              <a:latin typeface="Calibri" panose="020F0502020204030204"/>
              <a:cs typeface="Calibri" panose="020F0502020204030204"/>
            </a:endParaRPr>
          </a:p>
          <a:p>
            <a:pPr marL="383540" indent="-342265">
              <a:lnSpc>
                <a:spcPct val="100000"/>
              </a:lnSpc>
              <a:buFont typeface="Arial MT"/>
              <a:buChar char="•"/>
              <a:tabLst>
                <a:tab pos="383540" algn="l"/>
              </a:tabLst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prototyping</a:t>
            </a:r>
            <a:r>
              <a:rPr sz="2400" spc="-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large</a:t>
            </a:r>
            <a:r>
              <a:rPr sz="24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data-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sets</a:t>
            </a:r>
            <a:r>
              <a:rPr sz="2400" spc="-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processing</a:t>
            </a:r>
            <a:r>
              <a:rPr sz="2400" spc="-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algorithms.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83540" indent="-342265">
              <a:lnSpc>
                <a:spcPct val="100000"/>
              </a:lnSpc>
              <a:spcBef>
                <a:spcPts val="2670"/>
              </a:spcBef>
              <a:buFont typeface="Arial MT"/>
              <a:buChar char="•"/>
              <a:tabLst>
                <a:tab pos="383540" algn="l"/>
              </a:tabLst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processing</a:t>
            </a:r>
            <a:r>
              <a:rPr sz="2400" spc="-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time</a:t>
            </a:r>
            <a:r>
              <a:rPr sz="2400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sensitive</a:t>
            </a:r>
            <a:r>
              <a:rPr sz="24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</a:t>
            </a:r>
            <a:r>
              <a:rPr sz="2400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loads.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305"/>
              </a:spcBef>
              <a:buClr>
                <a:srgbClr val="FFFFFF"/>
              </a:buClr>
              <a:buFont typeface="Arial MT"/>
              <a:buChar char="•"/>
            </a:pPr>
            <a:endParaRPr sz="2400">
              <a:latin typeface="Calibri" panose="020F0502020204030204"/>
              <a:cs typeface="Calibri" panose="020F0502020204030204"/>
            </a:endParaRPr>
          </a:p>
          <a:p>
            <a:pPr marL="383540" indent="-342265">
              <a:lnSpc>
                <a:spcPct val="100000"/>
              </a:lnSpc>
              <a:buFont typeface="Arial MT"/>
              <a:buChar char="•"/>
              <a:tabLst>
                <a:tab pos="383540" algn="l"/>
              </a:tabLst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24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collecting</a:t>
            </a:r>
            <a:r>
              <a:rPr sz="2400" spc="-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large</a:t>
            </a:r>
            <a:r>
              <a:rPr sz="24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amounts</a:t>
            </a:r>
            <a:r>
              <a:rPr sz="2400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4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datasets</a:t>
            </a:r>
            <a:r>
              <a:rPr sz="2400" spc="-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4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form</a:t>
            </a:r>
            <a:r>
              <a:rPr sz="24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4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search</a:t>
            </a: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logs</a:t>
            </a:r>
            <a:r>
              <a:rPr sz="24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4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web</a:t>
            </a:r>
            <a:r>
              <a:rPr sz="24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crawls.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305"/>
              </a:spcBef>
              <a:buClr>
                <a:srgbClr val="FFFFFF"/>
              </a:buClr>
              <a:buFont typeface="Arial MT"/>
              <a:buChar char="•"/>
            </a:pPr>
            <a:endParaRPr sz="2400">
              <a:latin typeface="Calibri" panose="020F0502020204030204"/>
              <a:cs typeface="Calibri" panose="020F0502020204030204"/>
            </a:endParaRPr>
          </a:p>
          <a:p>
            <a:pPr marL="370840" indent="-286385">
              <a:lnSpc>
                <a:spcPct val="100000"/>
              </a:lnSpc>
              <a:buFont typeface="Arial MT"/>
              <a:buChar char="•"/>
              <a:tabLst>
                <a:tab pos="370840" algn="l"/>
              </a:tabLst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Used</a:t>
            </a:r>
            <a:r>
              <a:rPr sz="24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where</a:t>
            </a:r>
            <a:r>
              <a:rPr sz="24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analytical</a:t>
            </a: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insights</a:t>
            </a:r>
            <a:r>
              <a:rPr sz="24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24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needed</a:t>
            </a:r>
            <a:r>
              <a:rPr sz="24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using</a:t>
            </a:r>
            <a:r>
              <a:rPr sz="24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sampling.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9709" rIns="0" bIns="0" rtlCol="0">
            <a:spAutoFit/>
          </a:bodyPr>
          <a:lstStyle/>
          <a:p>
            <a:pPr marL="256540">
              <a:lnSpc>
                <a:spcPct val="100000"/>
              </a:lnSpc>
              <a:spcBef>
                <a:spcPts val="100"/>
              </a:spcBef>
            </a:pPr>
            <a:r>
              <a:rPr dirty="0"/>
              <a:t>PIG</a:t>
            </a:r>
            <a:r>
              <a:rPr spc="-15" dirty="0"/>
              <a:t> </a:t>
            </a:r>
            <a:r>
              <a:rPr spc="-50" dirty="0"/>
              <a:t>INSTALLATION</a:t>
            </a:r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802640" y="1638427"/>
            <a:ext cx="8901430" cy="3909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Pig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runs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as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client-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side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application.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 marR="5080" indent="17780">
              <a:lnSpc>
                <a:spcPts val="3530"/>
              </a:lnSpc>
              <a:spcBef>
                <a:spcPts val="345"/>
              </a:spcBef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Pig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launches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jobs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interacts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with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HDFS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(or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other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Hadoop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filesystems)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from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your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workstation. </a:t>
            </a:r>
            <a:r>
              <a:rPr sz="18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Prerequisite</a:t>
            </a:r>
            <a:r>
              <a:rPr sz="1800" spc="-2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:</a:t>
            </a:r>
            <a:r>
              <a:rPr sz="1800" spc="-1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Java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6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30480">
              <a:lnSpc>
                <a:spcPct val="100000"/>
              </a:lnSpc>
              <a:spcBef>
                <a:spcPts val="1465"/>
              </a:spcBef>
            </a:pP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Download</a:t>
            </a:r>
            <a:r>
              <a:rPr sz="1800" spc="-2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link:</a:t>
            </a:r>
            <a:r>
              <a:rPr sz="1800" spc="33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  <a:hlinkClick r:id="rId1"/>
              </a:rPr>
              <a:t>http://hadoop.apache.org/pig/releases.html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30480">
              <a:lnSpc>
                <a:spcPct val="100000"/>
              </a:lnSpc>
              <a:spcBef>
                <a:spcPts val="2165"/>
              </a:spcBef>
            </a:pP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Unpack</a:t>
            </a:r>
            <a:r>
              <a:rPr sz="1800" spc="-3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2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tarball</a:t>
            </a:r>
            <a:r>
              <a:rPr sz="1800" spc="-3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1800" spc="-2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4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suitable</a:t>
            </a:r>
            <a:r>
              <a:rPr sz="1800" spc="-2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place</a:t>
            </a:r>
            <a:r>
              <a:rPr sz="1800" spc="-2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on</a:t>
            </a:r>
            <a:r>
              <a:rPr sz="1800" spc="-2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your</a:t>
            </a:r>
            <a:r>
              <a:rPr sz="1800" spc="-3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workstation: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270383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tar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xzf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pig-x.y.z.tar.gz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30480">
              <a:lnSpc>
                <a:spcPct val="100000"/>
              </a:lnSpc>
              <a:spcBef>
                <a:spcPts val="620"/>
              </a:spcBef>
            </a:pP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Add</a:t>
            </a:r>
            <a:r>
              <a:rPr sz="1800" spc="-2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Pig’s</a:t>
            </a:r>
            <a:r>
              <a:rPr sz="1800" spc="-4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binary</a:t>
            </a:r>
            <a:r>
              <a:rPr sz="1800" spc="-3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directory</a:t>
            </a:r>
            <a:r>
              <a:rPr sz="1800" spc="-3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800" spc="-4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your</a:t>
            </a:r>
            <a:r>
              <a:rPr sz="1800" spc="-3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2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command-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line</a:t>
            </a:r>
            <a:r>
              <a:rPr sz="1800" spc="-1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path.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2023110" marR="3071495" indent="-5334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export</a:t>
            </a:r>
            <a:r>
              <a:rPr sz="1800" spc="1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PIG_INSTALL=/home/tom/pig-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x.y.z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export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PATH=$PATH:$PIG_INSTALL/bin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640"/>
              </a:spcBef>
            </a:pP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Set</a:t>
            </a:r>
            <a:r>
              <a:rPr sz="1800" spc="-5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3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2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JAVA_HOME</a:t>
            </a:r>
            <a:r>
              <a:rPr sz="1800" spc="-4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environment</a:t>
            </a:r>
            <a:r>
              <a:rPr sz="1800" spc="-5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variable</a:t>
            </a:r>
            <a:r>
              <a:rPr sz="1800" spc="-3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point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suitable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Java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installation.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67182" rIns="0" bIns="0" rtlCol="0">
            <a:spAutoFit/>
          </a:bodyPr>
          <a:lstStyle/>
          <a:p>
            <a:pPr marL="256540">
              <a:lnSpc>
                <a:spcPct val="100000"/>
              </a:lnSpc>
              <a:spcBef>
                <a:spcPts val="100"/>
              </a:spcBef>
            </a:pPr>
            <a:r>
              <a:rPr dirty="0"/>
              <a:t>EXECUTION</a:t>
            </a:r>
            <a:r>
              <a:rPr spc="-120" dirty="0"/>
              <a:t> </a:t>
            </a:r>
            <a:r>
              <a:rPr spc="-10" dirty="0"/>
              <a:t>TYPES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813917" y="1963673"/>
            <a:ext cx="7263130" cy="293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Pig</a:t>
            </a:r>
            <a:r>
              <a:rPr sz="1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has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two</a:t>
            </a:r>
            <a:r>
              <a:rPr sz="1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execution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types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or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modes: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20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Local</a:t>
            </a:r>
            <a:r>
              <a:rPr sz="2000" spc="-4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spc="-2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mode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584200" marR="5080">
              <a:lnSpc>
                <a:spcPct val="135000"/>
              </a:lnSpc>
              <a:spcBef>
                <a:spcPts val="35"/>
              </a:spcBef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local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mode,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Pig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runs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single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JVM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accesses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local</a:t>
            </a:r>
            <a:r>
              <a:rPr sz="1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filesystem.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This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mode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suitable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only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small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datasets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when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trying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out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Pig.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584200" marR="1360170" indent="-33655">
              <a:lnSpc>
                <a:spcPct val="135000"/>
              </a:lnSpc>
              <a:spcBef>
                <a:spcPts val="795"/>
              </a:spcBef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execution</a:t>
            </a:r>
            <a:r>
              <a:rPr sz="1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type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set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using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-x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or</a:t>
            </a:r>
            <a:r>
              <a:rPr sz="1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-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exectype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option. </a:t>
            </a:r>
            <a:r>
              <a:rPr sz="1800" spc="-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run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local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mode,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set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option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local: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247078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%</a:t>
            </a:r>
            <a:r>
              <a:rPr sz="1800" spc="-1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pig</a:t>
            </a:r>
            <a:r>
              <a:rPr sz="1800" spc="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-x</a:t>
            </a:r>
            <a:r>
              <a:rPr sz="18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local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2574290">
              <a:lnSpc>
                <a:spcPct val="100000"/>
              </a:lnSpc>
              <a:tabLst>
                <a:tab pos="3348990" algn="l"/>
              </a:tabLst>
            </a:pPr>
            <a:r>
              <a:rPr sz="18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grunt&gt;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%</a:t>
            </a:r>
            <a:r>
              <a:rPr sz="1800" spc="3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Pig's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interactive 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shell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67182" rIns="0" bIns="0" rtlCol="0">
            <a:spAutoFit/>
          </a:bodyPr>
          <a:lstStyle/>
          <a:p>
            <a:pPr marL="256540">
              <a:lnSpc>
                <a:spcPct val="100000"/>
              </a:lnSpc>
              <a:spcBef>
                <a:spcPts val="100"/>
              </a:spcBef>
            </a:pPr>
            <a:r>
              <a:rPr spc="-45" dirty="0">
                <a:solidFill>
                  <a:srgbClr val="FFFF00"/>
                </a:solidFill>
              </a:rPr>
              <a:t>EVOLUTION</a:t>
            </a:r>
            <a:r>
              <a:rPr spc="-140" dirty="0">
                <a:solidFill>
                  <a:srgbClr val="FFFF00"/>
                </a:solidFill>
              </a:rPr>
              <a:t> </a:t>
            </a:r>
            <a:r>
              <a:rPr dirty="0">
                <a:solidFill>
                  <a:srgbClr val="FFFF00"/>
                </a:solidFill>
              </a:rPr>
              <a:t>OF</a:t>
            </a:r>
            <a:r>
              <a:rPr spc="-95" dirty="0">
                <a:solidFill>
                  <a:srgbClr val="FFFF00"/>
                </a:solidFill>
              </a:rPr>
              <a:t> </a:t>
            </a:r>
            <a:r>
              <a:rPr spc="-25" dirty="0">
                <a:solidFill>
                  <a:srgbClr val="FFFF00"/>
                </a:solidFill>
              </a:rPr>
              <a:t>PIG</a:t>
            </a:r>
            <a:endParaRPr spc="-25" dirty="0">
              <a:solidFill>
                <a:srgbClr val="FFFF0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8748" y="2429002"/>
            <a:ext cx="9397365" cy="1719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0" indent="-28638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04800" algn="l"/>
                <a:tab pos="4685030" algn="l"/>
              </a:tabLst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Apache</a:t>
            </a: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Pig</a:t>
            </a: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was</a:t>
            </a:r>
            <a:r>
              <a:rPr sz="24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initially</a:t>
            </a:r>
            <a:r>
              <a:rPr sz="24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developed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	by</a:t>
            </a:r>
            <a:r>
              <a:rPr sz="2400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Yahoo</a:t>
            </a:r>
            <a:r>
              <a:rPr sz="2400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researchers</a:t>
            </a:r>
            <a:r>
              <a:rPr sz="2400" spc="-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400" spc="-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year</a:t>
            </a:r>
            <a:r>
              <a:rPr sz="2400" spc="-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2006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760"/>
              </a:spcBef>
              <a:buClr>
                <a:srgbClr val="FFFFFF"/>
              </a:buClr>
              <a:buFont typeface="Arial MT"/>
              <a:buChar char="•"/>
            </a:pPr>
            <a:endParaRPr sz="2400">
              <a:latin typeface="Calibri" panose="020F0502020204030204"/>
              <a:cs typeface="Calibri" panose="020F0502020204030204"/>
            </a:endParaRPr>
          </a:p>
          <a:p>
            <a:pPr marL="299085" marR="57086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main</a:t>
            </a: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intuition</a:t>
            </a:r>
            <a:r>
              <a:rPr sz="24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behind</a:t>
            </a:r>
            <a:r>
              <a:rPr sz="2400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developing</a:t>
            </a:r>
            <a:r>
              <a:rPr sz="24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Pig</a:t>
            </a:r>
            <a:r>
              <a:rPr sz="2400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4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4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allow</a:t>
            </a:r>
            <a:r>
              <a:rPr sz="2400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MapReduce</a:t>
            </a:r>
            <a:r>
              <a:rPr sz="2400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jobs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execute</a:t>
            </a:r>
            <a:r>
              <a:rPr sz="2400" spc="-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</a:t>
            </a:r>
            <a:r>
              <a:rPr sz="2400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large</a:t>
            </a: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datasets</a:t>
            </a:r>
            <a:r>
              <a:rPr sz="2400" spc="-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.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9734" y="674623"/>
            <a:ext cx="3352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EXECUTION</a:t>
            </a:r>
            <a:r>
              <a:rPr spc="-120" dirty="0"/>
              <a:t> </a:t>
            </a:r>
            <a:r>
              <a:rPr spc="-10" dirty="0"/>
              <a:t>TYPES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724306" y="1552442"/>
            <a:ext cx="9883775" cy="423037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20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MapReduce</a:t>
            </a:r>
            <a:r>
              <a:rPr sz="2000" spc="-7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spc="-2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mode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471805">
              <a:lnSpc>
                <a:spcPct val="100000"/>
              </a:lnSpc>
              <a:spcBef>
                <a:spcPts val="520"/>
              </a:spcBef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MapReduce</a:t>
            </a:r>
            <a:r>
              <a:rPr sz="1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mode,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Pig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translates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queries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into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MapReduce</a:t>
            </a:r>
            <a:r>
              <a:rPr sz="1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jobs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runs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them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Hadoop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cluster.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471805" marR="779145">
              <a:lnSpc>
                <a:spcPct val="100000"/>
              </a:lnSpc>
              <a:spcBef>
                <a:spcPts val="1105"/>
              </a:spcBef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We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run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MapReduce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mode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(with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fully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distributed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cluster)</a:t>
            </a:r>
            <a:r>
              <a:rPr sz="1800" spc="3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when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we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want</a:t>
            </a:r>
            <a:r>
              <a:rPr sz="18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run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Pig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large datasets.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505460">
              <a:lnSpc>
                <a:spcPct val="100000"/>
              </a:lnSpc>
              <a:spcBef>
                <a:spcPts val="710"/>
              </a:spcBef>
            </a:pP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Top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use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MapReduce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mode,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we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must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check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3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compatibility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between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Pig</a:t>
            </a:r>
            <a:r>
              <a:rPr sz="1800" spc="3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Hadoop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we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using.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505460" marR="886460">
              <a:lnSpc>
                <a:spcPct val="100000"/>
              </a:lnSpc>
              <a:spcBef>
                <a:spcPts val="1635"/>
              </a:spcBef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If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Pig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release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supports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multiple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versions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Hadoop,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you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can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use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environment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variable PIG_HADOOP_VERSION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tell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Pig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version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Hadoop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it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connecting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to.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2287270">
              <a:lnSpc>
                <a:spcPct val="100000"/>
              </a:lnSpc>
            </a:pP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export</a:t>
            </a:r>
            <a:r>
              <a:rPr sz="1800" spc="-3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PIG_HADOOP_VERSION=18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494030">
              <a:lnSpc>
                <a:spcPct val="100000"/>
              </a:lnSpc>
              <a:spcBef>
                <a:spcPts val="760"/>
              </a:spcBef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Next,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you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need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point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Pig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at</a:t>
            </a:r>
            <a:r>
              <a:rPr sz="18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cluster’s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namenode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jobtracker.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494030">
              <a:lnSpc>
                <a:spcPct val="100000"/>
              </a:lnSpc>
              <a:spcBef>
                <a:spcPts val="1630"/>
              </a:spcBef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If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you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already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have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Hadoop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site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file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(or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files)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that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define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fs.default.name</a:t>
            </a:r>
            <a:r>
              <a:rPr sz="18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1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mapred.job.tracker,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75196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simply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add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Hadoop’s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configuration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directory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Pig’s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classpath: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3533140">
              <a:lnSpc>
                <a:spcPct val="100000"/>
              </a:lnSpc>
            </a:pP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%</a:t>
            </a:r>
            <a:r>
              <a:rPr sz="1800" spc="-2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export</a:t>
            </a:r>
            <a:r>
              <a:rPr sz="1800" spc="-2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PIG_CLASSPATH=$HADOOP_INSTALL/conf/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9709" rIns="0" bIns="0" rtlCol="0">
            <a:spAutoFit/>
          </a:bodyPr>
          <a:lstStyle/>
          <a:p>
            <a:pPr marL="212090">
              <a:lnSpc>
                <a:spcPct val="100000"/>
              </a:lnSpc>
              <a:spcBef>
                <a:spcPts val="100"/>
              </a:spcBef>
            </a:pPr>
            <a:r>
              <a:rPr dirty="0"/>
              <a:t>EXECUTION</a:t>
            </a:r>
            <a:r>
              <a:rPr spc="-120" dirty="0"/>
              <a:t> </a:t>
            </a:r>
            <a:r>
              <a:rPr spc="-10" dirty="0"/>
              <a:t>TYPES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724306" y="1625854"/>
            <a:ext cx="10689590" cy="3876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MapReduce</a:t>
            </a:r>
            <a:r>
              <a:rPr sz="2000" spc="-7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spc="-2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mode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635"/>
              </a:spcBef>
            </a:pPr>
            <a:endParaRPr sz="2000">
              <a:latin typeface="Calibri" panose="020F0502020204030204"/>
              <a:cs typeface="Calibri" panose="020F0502020204030204"/>
            </a:endParaRPr>
          </a:p>
          <a:p>
            <a:pPr marL="348615">
              <a:lnSpc>
                <a:spcPct val="100000"/>
              </a:lnSpc>
            </a:pP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Alternatively,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you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can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set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these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two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properties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pig.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properties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file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Pig’s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conf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directory.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3439795" marR="3992880">
              <a:lnSpc>
                <a:spcPct val="100000"/>
              </a:lnSpc>
            </a:pPr>
            <a:r>
              <a:rPr sz="18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fs.default.name=hdfs://localhost/ mapred.job.tracker=localhost:8021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2125"/>
              </a:spcBef>
            </a:pPr>
            <a:endParaRPr sz="1800">
              <a:latin typeface="Calibri" panose="020F0502020204030204"/>
              <a:cs typeface="Calibri" panose="020F0502020204030204"/>
            </a:endParaRPr>
          </a:p>
          <a:p>
            <a:pPr marL="348615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launch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Pig,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setting</a:t>
            </a:r>
            <a:r>
              <a:rPr sz="1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-x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option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mapreduce,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or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omitting</a:t>
            </a:r>
            <a:r>
              <a:rPr sz="1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it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entirely,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as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MapReduce</a:t>
            </a:r>
            <a:r>
              <a:rPr sz="1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mode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default: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382270">
              <a:lnSpc>
                <a:spcPct val="100000"/>
              </a:lnSpc>
              <a:spcBef>
                <a:spcPts val="1775"/>
              </a:spcBef>
              <a:tabLst>
                <a:tab pos="1193165" algn="l"/>
              </a:tabLst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%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pig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%Pig</a:t>
            </a:r>
            <a:r>
              <a:rPr sz="1800" spc="-2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reports</a:t>
            </a:r>
            <a:r>
              <a:rPr sz="1800" spc="-2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4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filesystem</a:t>
            </a:r>
            <a:r>
              <a:rPr sz="1800" spc="-3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1800" spc="-2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jobtracker</a:t>
            </a:r>
            <a:r>
              <a:rPr sz="1800" spc="-3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that</a:t>
            </a:r>
            <a:r>
              <a:rPr sz="1800" spc="-4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it</a:t>
            </a:r>
            <a:r>
              <a:rPr sz="1800" spc="-3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has</a:t>
            </a:r>
            <a:r>
              <a:rPr sz="1800" spc="-3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connected</a:t>
            </a:r>
            <a:r>
              <a:rPr sz="1800" spc="-1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2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to%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382270">
              <a:lnSpc>
                <a:spcPct val="100000"/>
              </a:lnSpc>
              <a:spcBef>
                <a:spcPts val="2185"/>
              </a:spcBef>
            </a:pPr>
            <a:r>
              <a:rPr sz="16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10/07/16 16:27:37</a:t>
            </a:r>
            <a:r>
              <a:rPr sz="16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INFO</a:t>
            </a:r>
            <a:r>
              <a:rPr sz="16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pig.Main:</a:t>
            </a:r>
            <a:r>
              <a:rPr sz="1600" spc="-8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Logging</a:t>
            </a:r>
            <a:r>
              <a:rPr sz="16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error</a:t>
            </a:r>
            <a:r>
              <a:rPr sz="16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messages</a:t>
            </a:r>
            <a:r>
              <a:rPr sz="16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to:</a:t>
            </a:r>
            <a:r>
              <a:rPr sz="16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/Users/tom/dev/pig-</a:t>
            </a:r>
            <a:r>
              <a:rPr sz="16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0</a:t>
            </a:r>
            <a:r>
              <a:rPr sz="16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.7.0/pig_1279294057867.log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382270" marR="5080">
              <a:lnSpc>
                <a:spcPct val="100000"/>
              </a:lnSpc>
            </a:pPr>
            <a:r>
              <a:rPr sz="16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2010-</a:t>
            </a:r>
            <a:r>
              <a:rPr sz="16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07-</a:t>
            </a:r>
            <a:r>
              <a:rPr sz="16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16</a:t>
            </a:r>
            <a:r>
              <a:rPr sz="1600" spc="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16:27:38,243</a:t>
            </a:r>
            <a:r>
              <a:rPr sz="1600" spc="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[main]</a:t>
            </a:r>
            <a:r>
              <a:rPr sz="16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INFO</a:t>
            </a:r>
            <a:r>
              <a:rPr sz="16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org.apache.pig.backend.hadoop.executionengi</a:t>
            </a:r>
            <a:r>
              <a:rPr sz="16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ne.HExecutionEngine</a:t>
            </a:r>
            <a:r>
              <a:rPr sz="16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-</a:t>
            </a:r>
            <a:r>
              <a:rPr sz="16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Connecting</a:t>
            </a:r>
            <a:r>
              <a:rPr sz="16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16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hadoop</a:t>
            </a:r>
            <a:r>
              <a:rPr sz="16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file</a:t>
            </a:r>
            <a:r>
              <a:rPr sz="16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system</a:t>
            </a:r>
            <a:r>
              <a:rPr sz="16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at:</a:t>
            </a:r>
            <a:r>
              <a:rPr sz="16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hdfs://localhost/</a:t>
            </a:r>
            <a:r>
              <a:rPr sz="16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2010-07-</a:t>
            </a:r>
            <a:r>
              <a:rPr sz="16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16</a:t>
            </a:r>
            <a:r>
              <a:rPr sz="1600" spc="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16:27:38,741</a:t>
            </a:r>
            <a:r>
              <a:rPr sz="1600" spc="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[main]</a:t>
            </a:r>
            <a:r>
              <a:rPr sz="16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INFO</a:t>
            </a:r>
            <a:r>
              <a:rPr sz="16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org.apache.pig.backend.hadoop.executionengi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1012" y="495122"/>
            <a:ext cx="48209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RUNNING</a:t>
            </a:r>
            <a:r>
              <a:rPr spc="-55" dirty="0"/>
              <a:t> </a:t>
            </a:r>
            <a:r>
              <a:rPr dirty="0"/>
              <a:t>PIG</a:t>
            </a:r>
            <a:r>
              <a:rPr spc="-55" dirty="0"/>
              <a:t> </a:t>
            </a:r>
            <a:r>
              <a:rPr spc="-10" dirty="0"/>
              <a:t>PROGRAMS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732536" y="1313434"/>
            <a:ext cx="9309735" cy="5029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There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three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ways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executing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Pig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programs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sz="1800">
              <a:latin typeface="Calibri" panose="020F0502020204030204"/>
              <a:cs typeface="Calibri" panose="020F0502020204030204"/>
            </a:endParaRPr>
          </a:p>
          <a:p>
            <a:pPr marL="48895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Thay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all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work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both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local</a:t>
            </a:r>
            <a:r>
              <a:rPr sz="1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MapReduce</a:t>
            </a:r>
            <a:r>
              <a:rPr sz="1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mode: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82550">
              <a:lnSpc>
                <a:spcPct val="100000"/>
              </a:lnSpc>
              <a:spcBef>
                <a:spcPts val="1815"/>
              </a:spcBef>
            </a:pPr>
            <a:r>
              <a:rPr sz="18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Script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385445">
              <a:lnSpc>
                <a:spcPct val="100000"/>
              </a:lnSpc>
              <a:spcBef>
                <a:spcPts val="1460"/>
              </a:spcBef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Pig</a:t>
            </a:r>
            <a:r>
              <a:rPr sz="1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can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run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script</a:t>
            </a:r>
            <a:r>
              <a:rPr sz="1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file</a:t>
            </a:r>
            <a:r>
              <a:rPr sz="1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that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contains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Pig</a:t>
            </a:r>
            <a:r>
              <a:rPr sz="1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commands.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385445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example,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pig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script.pig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runs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commands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local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file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script.pig.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385445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you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can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also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use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-e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option</a:t>
            </a:r>
            <a:r>
              <a:rPr sz="1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run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script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specified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as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string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command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line.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2080"/>
              </a:spcBef>
            </a:pPr>
            <a:r>
              <a:rPr sz="18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Grunt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385445">
              <a:lnSpc>
                <a:spcPct val="100000"/>
              </a:lnSpc>
              <a:spcBef>
                <a:spcPts val="750"/>
              </a:spcBef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Grunt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interactive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shell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running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Pig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commands.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360680" marR="560705" indent="24765">
              <a:lnSpc>
                <a:spcPct val="135000"/>
              </a:lnSpc>
              <a:spcBef>
                <a:spcPts val="265"/>
              </a:spcBef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Grunt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will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be</a:t>
            </a:r>
            <a:r>
              <a:rPr sz="1800" spc="3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started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when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no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file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specified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Pig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run,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-e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option</a:t>
            </a:r>
            <a:r>
              <a:rPr sz="1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not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used.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It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also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possible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run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Pig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scripts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from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within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Grunt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using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run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exec.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330"/>
              </a:spcBef>
            </a:pPr>
            <a:endParaRPr sz="1800">
              <a:latin typeface="Calibri" panose="020F0502020204030204"/>
              <a:cs typeface="Calibri" panose="020F0502020204030204"/>
            </a:endParaRPr>
          </a:p>
          <a:p>
            <a:pPr marL="15875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Embedded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386715">
              <a:lnSpc>
                <a:spcPct val="100000"/>
              </a:lnSpc>
              <a:spcBef>
                <a:spcPts val="740"/>
              </a:spcBef>
            </a:pP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You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can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run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Pig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programs</a:t>
            </a:r>
            <a:r>
              <a:rPr sz="18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from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Java,</a:t>
            </a:r>
            <a:r>
              <a:rPr sz="18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much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like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you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can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use</a:t>
            </a:r>
            <a:r>
              <a:rPr sz="18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JDBC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run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SQL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programs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from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Java.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5496" y="475615"/>
            <a:ext cx="41890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89455" algn="l"/>
              </a:tabLst>
            </a:pPr>
            <a:r>
              <a:rPr dirty="0"/>
              <a:t>PIG</a:t>
            </a:r>
            <a:r>
              <a:rPr spc="-15" dirty="0"/>
              <a:t> </a:t>
            </a:r>
            <a:r>
              <a:rPr spc="-10" dirty="0"/>
              <a:t>LATIN</a:t>
            </a:r>
            <a:r>
              <a:rPr dirty="0"/>
              <a:t>	</a:t>
            </a:r>
            <a:r>
              <a:rPr spc="-10" dirty="0"/>
              <a:t>STRUCTURE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677062" y="1395221"/>
            <a:ext cx="8676640" cy="3042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6581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800" spc="-10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Pig</a:t>
            </a:r>
            <a:r>
              <a:rPr sz="1800" spc="-5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Latin</a:t>
            </a:r>
            <a:r>
              <a:rPr sz="1800" spc="-3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program</a:t>
            </a:r>
            <a:r>
              <a:rPr sz="1800" spc="-2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consists</a:t>
            </a:r>
            <a:r>
              <a:rPr sz="1800" spc="-1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800" spc="-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800" spc="-2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collection</a:t>
            </a:r>
            <a:r>
              <a:rPr sz="1800" spc="-4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8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statements.</a:t>
            </a:r>
            <a:r>
              <a:rPr sz="1800" spc="-1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800" spc="-114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statement</a:t>
            </a:r>
            <a:r>
              <a:rPr sz="1800" spc="-1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1800" spc="-2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1800" spc="-1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thought </a:t>
            </a:r>
            <a:r>
              <a:rPr sz="1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800" spc="-2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1800" spc="-1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1800" spc="-3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operation</a:t>
            </a:r>
            <a:r>
              <a:rPr sz="1800" spc="-3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1800" spc="-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800" spc="-2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command.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Statements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usually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terminated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with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semicolon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statements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or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commands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interactive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use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Grunt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do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not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need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terminating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semicolon.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Statements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that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have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be</a:t>
            </a:r>
            <a:r>
              <a:rPr sz="1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terminated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with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semicolon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can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be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split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across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multiple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lines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readability: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Comments</a:t>
            </a:r>
            <a:r>
              <a:rPr sz="1800" spc="-9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5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: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60014" y="4686045"/>
            <a:ext cx="74815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Everything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from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first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hyphen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end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line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ignored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by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Pig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Latin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7062" y="4686045"/>
            <a:ext cx="23514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Single</a:t>
            </a:r>
            <a:r>
              <a:rPr sz="1800" spc="-5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line</a:t>
            </a:r>
            <a:r>
              <a:rPr sz="1800" spc="-4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comments</a:t>
            </a:r>
            <a:r>
              <a:rPr sz="1800" spc="-5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-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-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interpreter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7062" y="5509361"/>
            <a:ext cx="74580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Ex:</a:t>
            </a:r>
            <a:r>
              <a:rPr sz="1800" spc="39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DUMP</a:t>
            </a:r>
            <a:r>
              <a:rPr sz="1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A;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--</a:t>
            </a:r>
            <a:r>
              <a:rPr sz="18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What's</a:t>
            </a:r>
            <a:r>
              <a:rPr sz="1800" spc="-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1800" spc="-1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2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A?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99695">
              <a:lnSpc>
                <a:spcPts val="970"/>
              </a:lnSpc>
              <a:spcBef>
                <a:spcPts val="1415"/>
              </a:spcBef>
            </a:pPr>
            <a:r>
              <a:rPr sz="1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Prepared</a:t>
            </a:r>
            <a:r>
              <a:rPr sz="10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by</a:t>
            </a:r>
            <a:r>
              <a:rPr sz="10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Mrs</a:t>
            </a:r>
            <a:r>
              <a:rPr sz="10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K</a:t>
            </a:r>
            <a:r>
              <a:rPr sz="10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</a:t>
            </a:r>
            <a:r>
              <a:rPr sz="10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Vijaya</a:t>
            </a:r>
            <a:r>
              <a:rPr sz="10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Kumari,</a:t>
            </a:r>
            <a:r>
              <a:rPr sz="1000" spc="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Asst</a:t>
            </a:r>
            <a:r>
              <a:rPr sz="10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Professor,</a:t>
            </a:r>
            <a:r>
              <a:rPr sz="10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Dept</a:t>
            </a:r>
            <a:r>
              <a:rPr sz="1000" spc="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10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IT,</a:t>
            </a:r>
            <a:r>
              <a:rPr sz="10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CBIT</a:t>
            </a:r>
            <a:endParaRPr sz="1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1930"/>
              </a:lnSpc>
              <a:tabLst>
                <a:tab pos="7241540" algn="l"/>
              </a:tabLst>
            </a:pP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Multiline</a:t>
            </a:r>
            <a:r>
              <a:rPr sz="1800" spc="-2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Comment</a:t>
            </a:r>
            <a:r>
              <a:rPr sz="1800" spc="34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/*</a:t>
            </a:r>
            <a:r>
              <a:rPr sz="1800" spc="3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Everything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between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ignored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by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interpreter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*/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4094" y="463041"/>
            <a:ext cx="41897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89455" algn="l"/>
              </a:tabLst>
            </a:pPr>
            <a:r>
              <a:rPr dirty="0"/>
              <a:t>PIG</a:t>
            </a:r>
            <a:r>
              <a:rPr spc="-15" dirty="0"/>
              <a:t> </a:t>
            </a:r>
            <a:r>
              <a:rPr spc="-10" dirty="0"/>
              <a:t>LATIN</a:t>
            </a:r>
            <a:r>
              <a:rPr dirty="0"/>
              <a:t>	</a:t>
            </a:r>
            <a:r>
              <a:rPr spc="-10" dirty="0"/>
              <a:t>STRUCTURE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1005636" y="1491437"/>
            <a:ext cx="8012430" cy="2219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Pig</a:t>
            </a:r>
            <a:r>
              <a:rPr sz="18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Latin</a:t>
            </a:r>
            <a:r>
              <a:rPr sz="1800" spc="-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1800" spc="-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a list</a:t>
            </a:r>
            <a:r>
              <a:rPr sz="18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8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keywords</a:t>
            </a:r>
            <a:r>
              <a:rPr sz="1800" spc="-2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800" spc="-2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have a special</a:t>
            </a:r>
            <a:r>
              <a:rPr sz="1800" spc="-2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meaning</a:t>
            </a:r>
            <a:r>
              <a:rPr sz="1800" spc="-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800" spc="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800" spc="-1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language and</a:t>
            </a:r>
            <a:r>
              <a:rPr sz="1800" spc="-1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cannot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2130"/>
              </a:lnSpc>
              <a:spcBef>
                <a:spcPts val="50"/>
              </a:spcBef>
            </a:pPr>
            <a:r>
              <a:rPr sz="1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1800" spc="-2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1800" spc="-1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1800" spc="-3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identifiers.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2130"/>
              </a:lnSpc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These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include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379730" marR="4208145">
              <a:lnSpc>
                <a:spcPct val="100000"/>
              </a:lnSpc>
              <a:spcBef>
                <a:spcPts val="2160"/>
              </a:spcBef>
              <a:tabLst>
                <a:tab pos="3295650" algn="l"/>
              </a:tabLst>
            </a:pPr>
            <a:r>
              <a:rPr sz="18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operators</a:t>
            </a:r>
            <a:r>
              <a:rPr sz="1800" spc="-9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(LOAD,</a:t>
            </a:r>
            <a:r>
              <a:rPr sz="1800" spc="-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ILLUSTRATE,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e.t.c) </a:t>
            </a:r>
            <a:r>
              <a:rPr sz="18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commands</a:t>
            </a:r>
            <a:r>
              <a:rPr sz="1800" spc="-2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(cat,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ls,</a:t>
            </a:r>
            <a:r>
              <a:rPr sz="1800" spc="3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e.t.c)</a:t>
            </a:r>
            <a:r>
              <a:rPr sz="1800" spc="5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expressions</a:t>
            </a:r>
            <a:r>
              <a:rPr sz="1800" spc="-8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(matches,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FLATTEN</a:t>
            </a:r>
            <a:r>
              <a:rPr sz="1800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e.t.c)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functions</a:t>
            </a:r>
            <a:r>
              <a:rPr sz="1800" spc="-3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(DIFF,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MAX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,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e.t.c)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7770" y="4165853"/>
            <a:ext cx="943102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Pig</a:t>
            </a:r>
            <a:r>
              <a:rPr sz="1800" spc="-3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Latin</a:t>
            </a:r>
            <a:r>
              <a:rPr sz="1800" spc="-2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1800" spc="-2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mixed</a:t>
            </a:r>
            <a:r>
              <a:rPr sz="1800" spc="-1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rules</a:t>
            </a:r>
            <a:r>
              <a:rPr sz="1800" spc="-3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1800" spc="-2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case</a:t>
            </a:r>
            <a:r>
              <a:rPr sz="1800" spc="-2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sensitivity.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Operators</a:t>
            </a:r>
            <a:r>
              <a:rPr sz="1800" spc="-2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8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commands are </a:t>
            </a:r>
            <a:r>
              <a:rPr sz="1800" dirty="0">
                <a:solidFill>
                  <a:srgbClr val="FFFF00"/>
                </a:solidFill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1800" spc="-10" dirty="0">
                <a:solidFill>
                  <a:srgbClr val="FFFF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solidFill>
                  <a:srgbClr val="FFFF00"/>
                </a:solidFill>
                <a:latin typeface="Times New Roman" panose="02020603050405020304"/>
                <a:cs typeface="Times New Roman" panose="02020603050405020304"/>
              </a:rPr>
              <a:t>case</a:t>
            </a:r>
            <a:r>
              <a:rPr sz="1800" spc="-20" dirty="0">
                <a:solidFill>
                  <a:srgbClr val="FFFF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solidFill>
                  <a:srgbClr val="FFFF00"/>
                </a:solidFill>
                <a:latin typeface="Times New Roman" panose="02020603050405020304"/>
                <a:cs typeface="Times New Roman" panose="02020603050405020304"/>
              </a:rPr>
              <a:t>sensitive</a:t>
            </a:r>
            <a:r>
              <a:rPr sz="1800" spc="-15" dirty="0">
                <a:solidFill>
                  <a:srgbClr val="FFFF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(to</a:t>
            </a:r>
            <a:r>
              <a:rPr sz="1800" spc="-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make</a:t>
            </a:r>
            <a:r>
              <a:rPr sz="18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interactive</a:t>
            </a:r>
            <a:r>
              <a:rPr sz="1800" spc="-3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use</a:t>
            </a:r>
            <a:r>
              <a:rPr sz="1800" spc="-1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more </a:t>
            </a:r>
            <a:r>
              <a:rPr sz="1800" spc="-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forgiving);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aliases</a:t>
            </a:r>
            <a:r>
              <a:rPr sz="1800" spc="-5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800" spc="-3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function</a:t>
            </a:r>
            <a:r>
              <a:rPr sz="1800" spc="-4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names</a:t>
            </a:r>
            <a:r>
              <a:rPr sz="1800" spc="-3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1800" spc="-2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solidFill>
                  <a:srgbClr val="FFFF00"/>
                </a:solidFill>
                <a:latin typeface="Times New Roman" panose="02020603050405020304"/>
                <a:cs typeface="Times New Roman" panose="02020603050405020304"/>
              </a:rPr>
              <a:t>case</a:t>
            </a:r>
            <a:r>
              <a:rPr sz="1800" spc="-40" dirty="0">
                <a:solidFill>
                  <a:srgbClr val="FFFF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-10" dirty="0">
                <a:solidFill>
                  <a:srgbClr val="FFFF00"/>
                </a:solidFill>
                <a:latin typeface="Times New Roman" panose="02020603050405020304"/>
                <a:cs typeface="Times New Roman" panose="02020603050405020304"/>
              </a:rPr>
              <a:t>sensitive.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81396" y="380949"/>
            <a:ext cx="8896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00"/>
                </a:solidFill>
                <a:latin typeface="Times New Roman" panose="02020603050405020304"/>
                <a:cs typeface="Times New Roman" panose="02020603050405020304"/>
              </a:rPr>
              <a:t>Parser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0600" y="838200"/>
            <a:ext cx="10815320" cy="5789295"/>
          </a:xfrm>
          <a:prstGeom prst="rect">
            <a:avLst/>
          </a:prstGeom>
        </p:spPr>
        <p:txBody>
          <a:bodyPr vert="horz" wrap="square" lIns="0" tIns="13335" rIns="0" bIns="0" rtlCol="0">
            <a:noAutofit/>
          </a:bodyPr>
          <a:lstStyle/>
          <a:p>
            <a:pPr marL="299085" marR="354965" indent="-287020" algn="just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</a:tabLst>
            </a:pPr>
            <a:r>
              <a:rPr sz="2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800" spc="-2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Pig</a:t>
            </a:r>
            <a:r>
              <a:rPr sz="2800" spc="-3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Latin</a:t>
            </a:r>
            <a:r>
              <a:rPr sz="2800" spc="-1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program</a:t>
            </a:r>
            <a:r>
              <a:rPr sz="2800" spc="-5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-2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executed,</a:t>
            </a:r>
            <a:r>
              <a:rPr sz="2800" spc="-4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each</a:t>
            </a:r>
            <a:r>
              <a:rPr sz="2800" spc="-1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statement</a:t>
            </a:r>
            <a:r>
              <a:rPr sz="2800" spc="-1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parsed</a:t>
            </a:r>
            <a:r>
              <a:rPr sz="2800" spc="-3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turn.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99085" marR="72390" indent="-287020" algn="just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2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2800" spc="-2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any</a:t>
            </a:r>
            <a:r>
              <a:rPr sz="2800" spc="-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syntactical</a:t>
            </a:r>
            <a:r>
              <a:rPr sz="2800" spc="-3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errors</a:t>
            </a:r>
            <a:r>
              <a:rPr sz="2800" spc="-3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800" spc="-2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encountered,</a:t>
            </a:r>
            <a:r>
              <a:rPr sz="2800" spc="-5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interpreter </a:t>
            </a:r>
            <a:r>
              <a:rPr sz="2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halts</a:t>
            </a:r>
            <a:r>
              <a:rPr sz="2800" spc="-3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spc="-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displays</a:t>
            </a:r>
            <a:r>
              <a:rPr sz="2800" spc="-3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error</a:t>
            </a:r>
            <a:r>
              <a:rPr sz="2800" spc="48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Otherwise</a:t>
            </a:r>
            <a:r>
              <a:rPr sz="2800" spc="-3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800" spc="-1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builds</a:t>
            </a:r>
            <a:r>
              <a:rPr sz="2800" spc="-3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logical </a:t>
            </a:r>
            <a:r>
              <a:rPr sz="2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plan</a:t>
            </a:r>
            <a:r>
              <a:rPr sz="2800" spc="-4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800" spc="-3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each</a:t>
            </a:r>
            <a:r>
              <a:rPr sz="2800" spc="-2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Pig</a:t>
            </a:r>
            <a:r>
              <a:rPr sz="2800" spc="-2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Latin</a:t>
            </a:r>
            <a:r>
              <a:rPr sz="2800" spc="-2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Statement</a:t>
            </a:r>
            <a:r>
              <a:rPr sz="2800" spc="-2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(Operator)</a:t>
            </a:r>
            <a:endParaRPr sz="2800" spc="-10" dirty="0">
              <a:solidFill>
                <a:srgbClr val="FFFFFF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299085" marR="72390" indent="-287020" algn="just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99085" marR="5080" indent="-287020" algn="just">
              <a:lnSpc>
                <a:spcPts val="2400"/>
              </a:lnSpc>
              <a:spcBef>
                <a:spcPts val="20"/>
              </a:spcBef>
              <a:buFont typeface="Arial MT"/>
              <a:buChar char="•"/>
              <a:tabLst>
                <a:tab pos="299085" algn="l"/>
              </a:tabLst>
            </a:pPr>
            <a:r>
              <a:rPr sz="2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kumimoji="0" sz="2800" b="0" i="0" u="none" strike="noStrike" kern="0" cap="none" spc="-20" normalizeH="0" baseline="0" noProof="1" dirty="0">
                <a:solidFill>
                  <a:srgbClr val="FFFFFF"/>
                </a:solidFill>
                <a:latin typeface="Times New Roman" panose="02020603050405020304"/>
                <a:ea typeface="Arial" panose="020B0604020202020204" pitchFamily="34" charset="0"/>
                <a:cs typeface="Times New Roman" panose="02020603050405020304"/>
              </a:rPr>
              <a:t>he logical plan for the statement is added to the logical plan for the program so far, and then the interpreter moves</a:t>
            </a:r>
            <a:r>
              <a:rPr kumimoji="0" lang="en-US" altLang="" sz="2800" b="0" i="0" u="none" strike="noStrike" kern="0" cap="none" spc="-20" normalizeH="0" baseline="0" noProof="1" dirty="0">
                <a:solidFill>
                  <a:srgbClr val="FFFFFF"/>
                </a:solidFill>
                <a:latin typeface="Times New Roman" panose="02020603050405020304"/>
                <a:ea typeface="Arial" panose="020B0604020202020204" pitchFamily="34" charset="0"/>
                <a:cs typeface="Times New Roman" panose="02020603050405020304"/>
              </a:rPr>
              <a:t> </a:t>
            </a:r>
            <a:r>
              <a:rPr kumimoji="0" sz="2800" b="0" i="0" u="none" strike="noStrike" kern="0" cap="none" spc="-20" normalizeH="0" baseline="0" noProof="1" dirty="0">
                <a:solidFill>
                  <a:srgbClr val="FFFFFF"/>
                </a:solidFill>
                <a:latin typeface="Times New Roman" panose="02020603050405020304"/>
                <a:ea typeface="Arial" panose="020B0604020202020204" pitchFamily="34" charset="0"/>
                <a:cs typeface="Times New Roman" panose="02020603050405020304"/>
              </a:rPr>
              <a:t>on to the next statement.</a:t>
            </a:r>
            <a:endParaRPr kumimoji="0" sz="2800" b="0" i="0" u="none" strike="noStrike" kern="0" cap="none" spc="-20" normalizeH="0" baseline="0" noProof="1" dirty="0">
              <a:solidFill>
                <a:srgbClr val="FFFFFF"/>
              </a:solidFill>
              <a:latin typeface="Times New Roman" panose="02020603050405020304"/>
              <a:ea typeface="Arial" panose="020B0604020202020204" pitchFamily="34" charset="0"/>
              <a:cs typeface="Times New Roman" panose="02020603050405020304"/>
            </a:endParaRPr>
          </a:p>
          <a:p>
            <a:pPr marL="299085" marR="5080" indent="-287020" algn="just">
              <a:lnSpc>
                <a:spcPts val="2400"/>
              </a:lnSpc>
              <a:spcBef>
                <a:spcPts val="20"/>
              </a:spcBef>
              <a:buFont typeface="Arial MT"/>
              <a:buChar char="•"/>
              <a:tabLst>
                <a:tab pos="299085" algn="l"/>
              </a:tabLst>
            </a:pPr>
            <a:endParaRPr kumimoji="0" sz="2800" b="0" i="0" u="none" strike="noStrike" kern="0" cap="none" spc="-20" normalizeH="0" baseline="0" noProof="1" dirty="0">
              <a:solidFill>
                <a:srgbClr val="FFFFFF"/>
              </a:solidFill>
              <a:latin typeface="Times New Roman" panose="02020603050405020304"/>
              <a:ea typeface="Arial" panose="020B0604020202020204" pitchFamily="34" charset="0"/>
              <a:cs typeface="Times New Roman" panose="02020603050405020304"/>
            </a:endParaRPr>
          </a:p>
          <a:p>
            <a:pPr marL="299085" indent="-286385" algn="just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kumimoji="0" sz="2800" b="0" i="0" u="none" strike="noStrike" kern="0" cap="none" spc="-20" normalizeH="0" baseline="0" noProof="1" dirty="0">
                <a:solidFill>
                  <a:srgbClr val="FFFFFF"/>
                </a:solidFill>
                <a:latin typeface="Times New Roman" panose="02020603050405020304"/>
                <a:ea typeface="Arial" panose="020B0604020202020204" pitchFamily="34" charset="0"/>
                <a:cs typeface="Times New Roman" panose="02020603050405020304"/>
              </a:rPr>
              <a:t>No data processing takes place while the logical plan of</a:t>
            </a:r>
            <a:r>
              <a:rPr kumimoji="0" lang="en-US" altLang="" sz="2800" b="0" i="0" u="none" strike="noStrike" kern="0" cap="none" spc="-20" normalizeH="0" baseline="0" noProof="1" dirty="0">
                <a:solidFill>
                  <a:srgbClr val="FFFFFF"/>
                </a:solidFill>
                <a:latin typeface="Times New Roman" panose="02020603050405020304"/>
                <a:ea typeface="Arial" panose="020B0604020202020204" pitchFamily="34" charset="0"/>
                <a:cs typeface="Times New Roman" panose="02020603050405020304"/>
              </a:rPr>
              <a:t> </a:t>
            </a:r>
            <a:r>
              <a:rPr kumimoji="0" sz="2800" b="0" i="0" u="none" strike="noStrike" kern="0" cap="none" spc="-20" normalizeH="0" baseline="0" noProof="1" dirty="0">
                <a:solidFill>
                  <a:srgbClr val="FFFFFF"/>
                </a:solidFill>
                <a:latin typeface="Times New Roman" panose="02020603050405020304"/>
                <a:ea typeface="Arial" panose="020B0604020202020204" pitchFamily="34" charset="0"/>
                <a:cs typeface="Times New Roman" panose="02020603050405020304"/>
              </a:rPr>
              <a:t>the program is being constructed.</a:t>
            </a:r>
            <a:endParaRPr kumimoji="0" sz="2800" b="0" i="0" u="none" strike="noStrike" kern="0" cap="none" spc="-20" normalizeH="0" baseline="0" noProof="1" dirty="0">
              <a:solidFill>
                <a:srgbClr val="FFFFFF"/>
              </a:solidFill>
              <a:latin typeface="Times New Roman" panose="02020603050405020304"/>
              <a:ea typeface="Arial" panose="020B0604020202020204" pitchFamily="34" charset="0"/>
              <a:cs typeface="Times New Roman" panose="02020603050405020304"/>
            </a:endParaRPr>
          </a:p>
          <a:p>
            <a:pPr marL="299085" indent="-286385" algn="just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endParaRPr kumimoji="0" sz="2800" b="0" i="0" u="none" strike="noStrike" kern="0" cap="none" spc="-20" normalizeH="0" baseline="0" noProof="1" dirty="0">
              <a:solidFill>
                <a:srgbClr val="FFFFFF"/>
              </a:solidFill>
              <a:latin typeface="Times New Roman" panose="02020603050405020304"/>
              <a:ea typeface="Arial" panose="020B0604020202020204" pitchFamily="34" charset="0"/>
              <a:cs typeface="Times New Roman" panose="02020603050405020304"/>
            </a:endParaRPr>
          </a:p>
          <a:p>
            <a:pPr marL="299085" marR="109855" indent="-287020" algn="just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kumimoji="0" sz="2800" b="0" i="0" u="none" strike="noStrike" kern="0" cap="none" spc="-20" normalizeH="0" baseline="0" noProof="1" dirty="0">
                <a:solidFill>
                  <a:srgbClr val="FFFFFF"/>
                </a:solidFill>
                <a:latin typeface="Times New Roman" panose="02020603050405020304"/>
                <a:ea typeface="Arial" panose="020B0604020202020204" pitchFamily="34" charset="0"/>
                <a:cs typeface="Times New Roman" panose="02020603050405020304"/>
              </a:rPr>
              <a:t>The output of the parser will be a DAG (directed acyclic graph), which represents the Pig Latin statements and logical operators.</a:t>
            </a:r>
            <a:endParaRPr kumimoji="0" sz="2800" b="0" i="0" u="none" strike="noStrike" kern="0" cap="none" spc="-20" normalizeH="0" baseline="0" noProof="1" dirty="0">
              <a:solidFill>
                <a:srgbClr val="FFFFFF"/>
              </a:solidFill>
              <a:latin typeface="Times New Roman" panose="02020603050405020304"/>
              <a:ea typeface="Arial" panose="020B0604020202020204" pitchFamily="34" charset="0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390" y="1143000"/>
            <a:ext cx="5904230" cy="5314315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Optimizer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 marR="146050" indent="575945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logical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plan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(DAG)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passed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logical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optimizer,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which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carries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out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logical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optimizations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such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as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projection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pushdown.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1800" b="1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Compiler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588645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compiler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compiles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optimized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logical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plan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into</a:t>
            </a:r>
            <a:r>
              <a:rPr sz="1800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series</a:t>
            </a:r>
            <a:r>
              <a:rPr sz="18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MapReduce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jobs.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sz="1800" b="1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Execution</a:t>
            </a:r>
            <a:r>
              <a:rPr sz="1800" b="1" spc="-9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engine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Finally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MapReduce</a:t>
            </a:r>
            <a:r>
              <a:rPr sz="1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jobs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submitted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Hadoop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sorted</a:t>
            </a:r>
            <a:r>
              <a:rPr sz="1800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order.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Finally,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these</a:t>
            </a:r>
            <a:r>
              <a:rPr sz="1800" spc="-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MapReduce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jobs</a:t>
            </a:r>
            <a:r>
              <a:rPr sz="18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executed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Hadoop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producing</a:t>
            </a:r>
            <a:r>
              <a:rPr sz="18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desired</a:t>
            </a:r>
            <a:r>
              <a:rPr sz="1800" spc="-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results.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858000" y="457200"/>
            <a:ext cx="4961255" cy="633031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9936" rIns="0" bIns="0" rtlCol="0">
            <a:spAutoFit/>
          </a:bodyPr>
          <a:lstStyle/>
          <a:p>
            <a:pPr marL="256540">
              <a:lnSpc>
                <a:spcPct val="100000"/>
              </a:lnSpc>
              <a:spcBef>
                <a:spcPts val="100"/>
              </a:spcBef>
            </a:pPr>
            <a:r>
              <a:rPr dirty="0"/>
              <a:t>PIG</a:t>
            </a:r>
            <a:r>
              <a:rPr spc="-25" dirty="0"/>
              <a:t> </a:t>
            </a:r>
            <a:r>
              <a:rPr spc="-55" dirty="0"/>
              <a:t>STATEMENTS</a:t>
            </a:r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62431" y="1737740"/>
            <a:ext cx="9902825" cy="2011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Pig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Latin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statement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operator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that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takes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relation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as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input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produces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another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relation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as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output.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505"/>
              </a:spcBef>
            </a:pPr>
            <a:endParaRPr sz="1800">
              <a:latin typeface="Calibri" panose="020F0502020204030204"/>
              <a:cs typeface="Calibri" panose="020F0502020204030204"/>
            </a:endParaRPr>
          </a:p>
          <a:p>
            <a:pPr marL="5588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They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allow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you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transform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it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by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sorting,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grouping,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joining,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projecting,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filtering.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14300">
              <a:lnSpc>
                <a:spcPct val="100000"/>
              </a:lnSpc>
              <a:spcBef>
                <a:spcPts val="2120"/>
              </a:spcBef>
            </a:pPr>
            <a:r>
              <a:rPr sz="2400" b="1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Relational</a:t>
            </a:r>
            <a:r>
              <a:rPr sz="2400" b="1" spc="-12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Operators: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458470">
              <a:lnSpc>
                <a:spcPct val="100000"/>
              </a:lnSpc>
              <a:spcBef>
                <a:spcPts val="1445"/>
              </a:spcBef>
            </a:pP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Relational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operators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main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tools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Pig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Latin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provides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operate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data.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5603" y="414654"/>
            <a:ext cx="65589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>
                <a:solidFill>
                  <a:srgbClr val="FFFF00"/>
                </a:solidFill>
              </a:rPr>
              <a:t>LOADING</a:t>
            </a:r>
            <a:r>
              <a:rPr spc="-155" dirty="0">
                <a:solidFill>
                  <a:srgbClr val="FFFF00"/>
                </a:solidFill>
              </a:rPr>
              <a:t> </a:t>
            </a:r>
            <a:r>
              <a:rPr dirty="0">
                <a:solidFill>
                  <a:srgbClr val="FFFF00"/>
                </a:solidFill>
              </a:rPr>
              <a:t>AND</a:t>
            </a:r>
            <a:r>
              <a:rPr spc="-160" dirty="0">
                <a:solidFill>
                  <a:srgbClr val="FFFF00"/>
                </a:solidFill>
              </a:rPr>
              <a:t> </a:t>
            </a:r>
            <a:r>
              <a:rPr spc="-45" dirty="0">
                <a:solidFill>
                  <a:srgbClr val="FFFF00"/>
                </a:solidFill>
              </a:rPr>
              <a:t>STORING</a:t>
            </a:r>
            <a:r>
              <a:rPr spc="-160" dirty="0">
                <a:solidFill>
                  <a:srgbClr val="FFFF00"/>
                </a:solidFill>
              </a:rPr>
              <a:t> </a:t>
            </a:r>
            <a:r>
              <a:rPr spc="-50" dirty="0">
                <a:solidFill>
                  <a:srgbClr val="FFFF00"/>
                </a:solidFill>
              </a:rPr>
              <a:t>OPERATORS</a:t>
            </a:r>
            <a:endParaRPr spc="-50" dirty="0">
              <a:solidFill>
                <a:srgbClr val="FFFF0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5967" y="1500885"/>
            <a:ext cx="8905240" cy="4273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LOAD: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48387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LOAD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operator</a:t>
            </a:r>
            <a:r>
              <a:rPr sz="18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used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load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from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file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system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or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HDFS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storage</a:t>
            </a:r>
            <a:r>
              <a:rPr sz="18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into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Pig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relation.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Syntax</a:t>
            </a:r>
            <a:r>
              <a:rPr sz="1800" spc="-1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: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74549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LOAD</a:t>
            </a:r>
            <a:r>
              <a:rPr sz="1800" spc="3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&lt;path&gt;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PigStorage(&lt;delimiter&gt;)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AS</a:t>
            </a:r>
            <a:r>
              <a:rPr sz="18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(&lt;variable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description&gt;)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005"/>
              </a:spcBef>
            </a:pPr>
            <a:endParaRPr sz="1800">
              <a:latin typeface="Calibri" panose="020F0502020204030204"/>
              <a:cs typeface="Calibri" panose="020F0502020204030204"/>
            </a:endParaRPr>
          </a:p>
          <a:p>
            <a:pPr marL="87630">
              <a:lnSpc>
                <a:spcPct val="100000"/>
              </a:lnSpc>
            </a:pPr>
            <a:r>
              <a:rPr sz="1800" b="1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STORE: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349885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Store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used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save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results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file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system.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87630">
              <a:lnSpc>
                <a:spcPct val="100000"/>
              </a:lnSpc>
              <a:spcBef>
                <a:spcPts val="2160"/>
              </a:spcBef>
            </a:pP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Syntax:</a:t>
            </a:r>
            <a:r>
              <a:rPr sz="1800" spc="-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STORE</a:t>
            </a:r>
            <a:r>
              <a:rPr sz="1800" spc="-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&lt;relation1&gt;</a:t>
            </a:r>
            <a:r>
              <a:rPr sz="1800" spc="29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&lt;location&gt;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87630">
              <a:lnSpc>
                <a:spcPct val="100000"/>
              </a:lnSpc>
              <a:spcBef>
                <a:spcPts val="2165"/>
              </a:spcBef>
            </a:pPr>
            <a:r>
              <a:rPr sz="1800" b="1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DUMP: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349885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Prints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relation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console.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87630">
              <a:lnSpc>
                <a:spcPct val="100000"/>
              </a:lnSpc>
              <a:spcBef>
                <a:spcPts val="2160"/>
              </a:spcBef>
            </a:pP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Syntax: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DUMP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&lt;relation&gt;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5772" y="543305"/>
            <a:ext cx="41554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FILTERING</a:t>
            </a:r>
            <a:r>
              <a:rPr spc="-135" dirty="0"/>
              <a:t> </a:t>
            </a:r>
            <a:r>
              <a:rPr spc="-45" dirty="0"/>
              <a:t>OPERATORS</a:t>
            </a:r>
            <a:endParaRPr spc="-45" dirty="0"/>
          </a:p>
        </p:txBody>
      </p:sp>
      <p:sp>
        <p:nvSpPr>
          <p:cNvPr id="3" name="object 3"/>
          <p:cNvSpPr txBox="1"/>
          <p:nvPr/>
        </p:nvSpPr>
        <p:spPr>
          <a:xfrm>
            <a:off x="720039" y="1500581"/>
            <a:ext cx="11042650" cy="4380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FOREACH...</a:t>
            </a:r>
            <a:r>
              <a:rPr sz="1800" b="1" spc="-3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GENERATE: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 marR="5080" indent="630555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This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operator</a:t>
            </a:r>
            <a:r>
              <a:rPr sz="1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generates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data</a:t>
            </a:r>
            <a:r>
              <a:rPr sz="1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transformations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based on</a:t>
            </a:r>
            <a:r>
              <a:rPr sz="1800" spc="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columns of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data.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It</a:t>
            </a:r>
            <a:r>
              <a:rPr sz="1800" spc="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1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used</a:t>
            </a:r>
            <a:r>
              <a:rPr sz="1800" spc="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add</a:t>
            </a:r>
            <a:r>
              <a:rPr sz="1800" spc="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or</a:t>
            </a:r>
            <a:r>
              <a:rPr sz="1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remove</a:t>
            </a:r>
            <a:r>
              <a:rPr sz="1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fields</a:t>
            </a:r>
            <a:r>
              <a:rPr sz="1800" spc="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from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relation.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Syntax: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74549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FOREACH</a:t>
            </a:r>
            <a:r>
              <a:rPr sz="1800" spc="-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&lt;relation1&gt;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GENERATE</a:t>
            </a:r>
            <a:r>
              <a:rPr sz="1800" spc="-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(&lt;fields&gt;);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360"/>
              </a:spcBef>
            </a:pPr>
            <a:r>
              <a:rPr sz="1800" b="1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FILTER: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483235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This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operator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selects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tuples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from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relation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based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condition.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Syntax: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FILTER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&lt;relation1&gt;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BY</a:t>
            </a:r>
            <a:r>
              <a:rPr sz="18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&lt;condition&gt;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485"/>
              </a:spcBef>
            </a:pP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1800" b="1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DISTINCT: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37973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Distinct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removes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duplicate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tuples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relation.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Syntax:</a:t>
            </a:r>
            <a:r>
              <a:rPr sz="1800" b="1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DISTINCT</a:t>
            </a:r>
            <a:r>
              <a:rPr sz="1800" b="1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&lt;relation1&gt;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4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b="10212"/>
          <a:stretch>
            <a:fillRect/>
          </a:stretch>
        </p:blipFill>
        <p:spPr>
          <a:xfrm>
            <a:off x="990600" y="457200"/>
            <a:ext cx="9343390" cy="555180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1174" y="90678"/>
            <a:ext cx="41554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FILTERING</a:t>
            </a:r>
            <a:r>
              <a:rPr spc="-135" dirty="0"/>
              <a:t> </a:t>
            </a:r>
            <a:r>
              <a:rPr spc="-45" dirty="0"/>
              <a:t>OPERATORS</a:t>
            </a:r>
            <a:endParaRPr spc="-45" dirty="0"/>
          </a:p>
        </p:txBody>
      </p:sp>
      <p:sp>
        <p:nvSpPr>
          <p:cNvPr id="3" name="object 3"/>
          <p:cNvSpPr txBox="1"/>
          <p:nvPr/>
        </p:nvSpPr>
        <p:spPr>
          <a:xfrm>
            <a:off x="767587" y="976629"/>
            <a:ext cx="7690484" cy="5525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MAPREDUCE: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588645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Runs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MapReduce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job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using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relation</a:t>
            </a:r>
            <a:r>
              <a:rPr sz="1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as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input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Syntax: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74549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MAPREDUCE</a:t>
            </a:r>
            <a:r>
              <a:rPr sz="1800" spc="3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&lt;relation1&gt;</a:t>
            </a:r>
            <a:r>
              <a:rPr sz="1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;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1800">
              <a:latin typeface="Calibri" panose="020F0502020204030204"/>
              <a:cs typeface="Calibri" panose="020F0502020204030204"/>
            </a:endParaRPr>
          </a:p>
          <a:p>
            <a:pPr marL="60325">
              <a:lnSpc>
                <a:spcPct val="100000"/>
              </a:lnSpc>
              <a:spcBef>
                <a:spcPts val="5"/>
              </a:spcBef>
            </a:pPr>
            <a:r>
              <a:rPr sz="1800" b="1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STREAM: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531495">
              <a:lnSpc>
                <a:spcPct val="100000"/>
              </a:lnSpc>
            </a:pP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Transforms</a:t>
            </a:r>
            <a:r>
              <a:rPr sz="1800" spc="-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relation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using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external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program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60325">
              <a:lnSpc>
                <a:spcPct val="100000"/>
              </a:lnSpc>
              <a:spcBef>
                <a:spcPts val="2160"/>
              </a:spcBef>
            </a:pP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Syntax: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STREAM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alias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[,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alias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…]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THROUGH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{'command'</a:t>
            </a:r>
            <a:r>
              <a:rPr sz="1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|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cmd_alias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}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[AS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schema]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;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07950">
              <a:lnSpc>
                <a:spcPct val="100000"/>
              </a:lnSpc>
              <a:spcBef>
                <a:spcPts val="2120"/>
              </a:spcBef>
            </a:pPr>
            <a:r>
              <a:rPr sz="1800" b="1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SAMPLE: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47498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Selects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random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sample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relation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07950">
              <a:lnSpc>
                <a:spcPct val="100000"/>
              </a:lnSpc>
              <a:spcBef>
                <a:spcPts val="2160"/>
              </a:spcBef>
            </a:pP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Syntax:</a:t>
            </a:r>
            <a:r>
              <a:rPr sz="1800" b="1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SAMPLE</a:t>
            </a:r>
            <a:r>
              <a:rPr sz="1800" b="1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&lt;relation1&gt;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07950">
              <a:lnSpc>
                <a:spcPct val="100000"/>
              </a:lnSpc>
              <a:spcBef>
                <a:spcPts val="2160"/>
              </a:spcBef>
            </a:pPr>
            <a:r>
              <a:rPr sz="1800" b="1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ASSERT: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474980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Ensures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condition</a:t>
            </a:r>
            <a:r>
              <a:rPr sz="1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true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all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rows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relation;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otherwise,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fails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07950">
              <a:lnSpc>
                <a:spcPct val="100000"/>
              </a:lnSpc>
              <a:spcBef>
                <a:spcPts val="2160"/>
              </a:spcBef>
            </a:pP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Syntax:</a:t>
            </a:r>
            <a:r>
              <a:rPr sz="1800" b="1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ASSERT</a:t>
            </a:r>
            <a:r>
              <a:rPr sz="1800" b="1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&lt;relation1&gt;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7004" y="268985"/>
            <a:ext cx="50692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PIG</a:t>
            </a:r>
            <a:r>
              <a:rPr spc="-65" dirty="0"/>
              <a:t> </a:t>
            </a:r>
            <a:r>
              <a:rPr dirty="0"/>
              <a:t>GROUPING</a:t>
            </a:r>
            <a:r>
              <a:rPr spc="-55" dirty="0"/>
              <a:t> </a:t>
            </a:r>
            <a:r>
              <a:rPr spc="-40" dirty="0"/>
              <a:t>OPERATORS</a:t>
            </a:r>
            <a:endParaRPr spc="-40" dirty="0"/>
          </a:p>
        </p:txBody>
      </p:sp>
      <p:sp>
        <p:nvSpPr>
          <p:cNvPr id="3" name="object 3"/>
          <p:cNvSpPr txBox="1"/>
          <p:nvPr/>
        </p:nvSpPr>
        <p:spPr>
          <a:xfrm>
            <a:off x="575563" y="1412875"/>
            <a:ext cx="7030084" cy="4768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GROUP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74549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It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groups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single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relation.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Syntax: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74549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GROUP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&lt;relation1&gt;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BY</a:t>
            </a:r>
            <a:r>
              <a:rPr sz="1800" spc="3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(&lt;fields&gt;);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2010"/>
              </a:spcBef>
            </a:pP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COGROUP: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79883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Used</a:t>
            </a:r>
            <a:r>
              <a:rPr sz="1800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grouping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from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two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or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more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relations..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Syntax: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COGROUP</a:t>
            </a:r>
            <a:r>
              <a:rPr sz="1800" spc="3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&lt;relation1&gt;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BY</a:t>
            </a:r>
            <a:r>
              <a:rPr sz="1800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&lt;condition&gt;,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&lt;relation2&gt;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BY</a:t>
            </a:r>
            <a:r>
              <a:rPr sz="1800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&lt;condition&gt;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690"/>
              </a:spcBef>
            </a:pPr>
            <a:endParaRPr sz="1800">
              <a:latin typeface="Calibri" panose="020F0502020204030204"/>
              <a:cs typeface="Calibri" panose="020F0502020204030204"/>
            </a:endParaRPr>
          </a:p>
          <a:p>
            <a:pPr marL="64770">
              <a:lnSpc>
                <a:spcPct val="100000"/>
              </a:lnSpc>
              <a:spcBef>
                <a:spcPts val="5"/>
              </a:spcBef>
            </a:pPr>
            <a:r>
              <a:rPr sz="1800" b="1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CROSS: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589280">
              <a:lnSpc>
                <a:spcPct val="100000"/>
              </a:lnSpc>
              <a:spcBef>
                <a:spcPts val="2160"/>
              </a:spcBef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We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can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create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cross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(Cartesian)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product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two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or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more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relations.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64770">
              <a:lnSpc>
                <a:spcPct val="100000"/>
              </a:lnSpc>
              <a:spcBef>
                <a:spcPts val="2160"/>
              </a:spcBef>
            </a:pP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Syntax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: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CROSS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&lt;relation1&gt;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,&lt;relation2&gt;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7004" y="268985"/>
            <a:ext cx="50692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PIG</a:t>
            </a:r>
            <a:r>
              <a:rPr spc="-65" dirty="0"/>
              <a:t> </a:t>
            </a:r>
            <a:r>
              <a:rPr dirty="0"/>
              <a:t>GROUPING</a:t>
            </a:r>
            <a:r>
              <a:rPr spc="-55" dirty="0"/>
              <a:t> </a:t>
            </a:r>
            <a:r>
              <a:rPr spc="-40" dirty="0"/>
              <a:t>OPERATORS</a:t>
            </a:r>
            <a:endParaRPr spc="-40" dirty="0"/>
          </a:p>
        </p:txBody>
      </p:sp>
      <p:sp>
        <p:nvSpPr>
          <p:cNvPr id="3" name="object 3"/>
          <p:cNvSpPr txBox="1"/>
          <p:nvPr/>
        </p:nvSpPr>
        <p:spPr>
          <a:xfrm>
            <a:off x="575563" y="1412875"/>
            <a:ext cx="6544945" cy="3029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JOIN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74549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It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groups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single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relation.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Syntax: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74549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JOIN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Relation1_name</a:t>
            </a:r>
            <a:r>
              <a:rPr sz="1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BY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key,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Relation2_name</a:t>
            </a:r>
            <a:r>
              <a:rPr sz="1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BY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key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2010"/>
              </a:spcBef>
            </a:pP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CUBE: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745490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Efficiently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performs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aggregation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based</a:t>
            </a:r>
            <a:r>
              <a:rPr sz="18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multiple</a:t>
            </a:r>
            <a:r>
              <a:rPr sz="1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dimentions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Syntax: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CUBE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people</a:t>
            </a:r>
            <a:r>
              <a:rPr sz="1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BY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CUBE(gender,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sport);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5772" y="317753"/>
            <a:ext cx="46875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PIG</a:t>
            </a:r>
            <a:r>
              <a:rPr spc="-45" dirty="0"/>
              <a:t> </a:t>
            </a:r>
            <a:r>
              <a:rPr dirty="0"/>
              <a:t>SORTING</a:t>
            </a:r>
            <a:r>
              <a:rPr spc="-45" dirty="0"/>
              <a:t> </a:t>
            </a:r>
            <a:r>
              <a:rPr spc="-40" dirty="0"/>
              <a:t>OPERATORS</a:t>
            </a:r>
            <a:endParaRPr spc="-40" dirty="0"/>
          </a:p>
        </p:txBody>
      </p:sp>
      <p:sp>
        <p:nvSpPr>
          <p:cNvPr id="3" name="object 3"/>
          <p:cNvSpPr txBox="1"/>
          <p:nvPr/>
        </p:nvSpPr>
        <p:spPr>
          <a:xfrm>
            <a:off x="1064767" y="1111122"/>
            <a:ext cx="11052810" cy="5105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RANK</a:t>
            </a:r>
            <a:r>
              <a:rPr sz="1800" b="1" spc="-3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: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37973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Assign</a:t>
            </a:r>
            <a:r>
              <a:rPr sz="18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rank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each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tuple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relation,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optionally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sorting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by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fields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first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2120"/>
              </a:spcBef>
            </a:pP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Syntax: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RANK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&lt;relation&gt;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1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Calibri" panose="020F0502020204030204"/>
              <a:cs typeface="Calibri" panose="020F0502020204030204"/>
            </a:endParaRPr>
          </a:p>
          <a:p>
            <a:pPr marL="21590">
              <a:lnSpc>
                <a:spcPct val="100000"/>
              </a:lnSpc>
            </a:pPr>
            <a:r>
              <a:rPr sz="1800" b="1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ORDER</a:t>
            </a:r>
            <a:r>
              <a:rPr sz="1800" b="1" spc="-2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BY: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512445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Order</a:t>
            </a:r>
            <a:r>
              <a:rPr sz="1800" spc="1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By</a:t>
            </a:r>
            <a:r>
              <a:rPr sz="1800" spc="10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1800" spc="1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used</a:t>
            </a:r>
            <a:r>
              <a:rPr sz="1800" spc="1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800" spc="10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sort</a:t>
            </a:r>
            <a:r>
              <a:rPr sz="1800" spc="1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10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relation</a:t>
            </a:r>
            <a:r>
              <a:rPr sz="1800" spc="114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based</a:t>
            </a:r>
            <a:r>
              <a:rPr sz="1800" spc="1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</a:t>
            </a:r>
            <a:r>
              <a:rPr sz="1800" spc="10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one</a:t>
            </a:r>
            <a:r>
              <a:rPr sz="1800" spc="1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or</a:t>
            </a:r>
            <a:r>
              <a:rPr sz="1800" spc="1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more</a:t>
            </a:r>
            <a:r>
              <a:rPr sz="1800" spc="10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fields.</a:t>
            </a:r>
            <a:r>
              <a:rPr sz="1800" spc="1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You</a:t>
            </a:r>
            <a:r>
              <a:rPr sz="1800" spc="10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can</a:t>
            </a:r>
            <a:r>
              <a:rPr sz="1800" spc="114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do</a:t>
            </a:r>
            <a:r>
              <a:rPr sz="1800" spc="1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sorting</a:t>
            </a:r>
            <a:r>
              <a:rPr sz="1800" spc="1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1800" spc="1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ascending</a:t>
            </a:r>
            <a:r>
              <a:rPr sz="1800" spc="1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or</a:t>
            </a:r>
            <a:r>
              <a:rPr sz="1800" spc="1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descending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2159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order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using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ASC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DESC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keywords.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21590">
              <a:lnSpc>
                <a:spcPct val="100000"/>
              </a:lnSpc>
              <a:spcBef>
                <a:spcPts val="2160"/>
              </a:spcBef>
            </a:pP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Syntax:</a:t>
            </a:r>
            <a:r>
              <a:rPr sz="18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ORDER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&lt;relation1&gt;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by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rating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ASC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970"/>
              </a:spcBef>
            </a:pPr>
            <a:endParaRPr sz="1800">
              <a:latin typeface="Calibri" panose="020F0502020204030204"/>
              <a:cs typeface="Calibri" panose="020F0502020204030204"/>
            </a:endParaRPr>
          </a:p>
          <a:p>
            <a:pPr marL="24765">
              <a:lnSpc>
                <a:spcPct val="100000"/>
              </a:lnSpc>
            </a:pPr>
            <a:r>
              <a:rPr sz="1800" b="1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LIMIT: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24765" marR="5080" indent="42037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LIMIT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operator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used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limit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number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output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tuples.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If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specified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number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output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tuples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equal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or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exceeds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number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tuples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relation,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output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will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include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all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tuples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relation.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24765">
              <a:lnSpc>
                <a:spcPct val="100000"/>
              </a:lnSpc>
              <a:spcBef>
                <a:spcPts val="2165"/>
              </a:spcBef>
            </a:pP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Syntax: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10257" y="6190894"/>
            <a:ext cx="3085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LIMIT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&lt;relation1&gt;</a:t>
            </a:r>
            <a:r>
              <a:rPr sz="1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(no:</a:t>
            </a:r>
            <a:r>
              <a:rPr sz="1800" spc="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tuples);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8152" rIns="0" bIns="0" rtlCol="0">
            <a:spAutoFit/>
          </a:bodyPr>
          <a:lstStyle/>
          <a:p>
            <a:pPr marL="541655">
              <a:lnSpc>
                <a:spcPct val="100000"/>
              </a:lnSpc>
              <a:spcBef>
                <a:spcPts val="100"/>
              </a:spcBef>
            </a:pPr>
            <a:r>
              <a:rPr dirty="0"/>
              <a:t>PIG</a:t>
            </a:r>
            <a:r>
              <a:rPr spc="-70" dirty="0"/>
              <a:t> </a:t>
            </a:r>
            <a:r>
              <a:rPr dirty="0"/>
              <a:t>COMBINE/SPLIT</a:t>
            </a:r>
            <a:r>
              <a:rPr spc="-70" dirty="0"/>
              <a:t> </a:t>
            </a:r>
            <a:r>
              <a:rPr spc="-35" dirty="0"/>
              <a:t>OPERATORS</a:t>
            </a:r>
            <a:endParaRPr spc="-35" dirty="0"/>
          </a:p>
        </p:txBody>
      </p:sp>
      <p:sp>
        <p:nvSpPr>
          <p:cNvPr id="3" name="object 3"/>
          <p:cNvSpPr txBox="1"/>
          <p:nvPr/>
        </p:nvSpPr>
        <p:spPr>
          <a:xfrm>
            <a:off x="874877" y="1729866"/>
            <a:ext cx="10627360" cy="249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UNION </a:t>
            </a:r>
            <a:r>
              <a:rPr sz="1800" b="1" spc="-5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: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 marR="5845175" indent="942975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Combines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two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or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more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relations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into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one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Syntax: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UNION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&lt;relation1&gt;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,&lt;relation2&gt;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2120"/>
              </a:spcBef>
            </a:pP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SPLIT: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SPLIT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operator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used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partition</a:t>
            </a:r>
            <a:r>
              <a:rPr sz="1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contents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relation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into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two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or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more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relations</a:t>
            </a:r>
            <a:r>
              <a:rPr sz="1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based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some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expression.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Syntax:</a:t>
            </a:r>
            <a:r>
              <a:rPr sz="18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SPLIT</a:t>
            </a:r>
            <a:r>
              <a:rPr sz="18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&lt;relation1&gt;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into</a:t>
            </a:r>
            <a:r>
              <a:rPr sz="18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&lt;relation2&gt;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&lt;condition&gt;,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&lt;relation2&gt;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&lt;condition&gt;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547496"/>
            <a:ext cx="17703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EXAMPLE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46303" y="1406779"/>
            <a:ext cx="9660890" cy="472630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72390" marR="5080">
              <a:lnSpc>
                <a:spcPct val="80000"/>
              </a:lnSpc>
              <a:spcBef>
                <a:spcPts val="620"/>
              </a:spcBef>
            </a:pPr>
            <a:r>
              <a:rPr sz="22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writing</a:t>
            </a:r>
            <a:r>
              <a:rPr sz="2200" spc="-6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200" spc="-6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program</a:t>
            </a:r>
            <a:r>
              <a:rPr sz="2200" spc="-5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200" spc="-5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calculate</a:t>
            </a:r>
            <a:r>
              <a:rPr sz="2200" spc="-6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200" spc="-4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maximum</a:t>
            </a:r>
            <a:r>
              <a:rPr sz="2200" spc="-4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recorded</a:t>
            </a:r>
            <a:r>
              <a:rPr sz="2200" spc="-6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temperature</a:t>
            </a:r>
            <a:r>
              <a:rPr sz="2200" spc="-4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by</a:t>
            </a:r>
            <a:r>
              <a:rPr sz="2200" spc="-5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year</a:t>
            </a:r>
            <a:r>
              <a:rPr sz="2200" spc="-5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2200" spc="-6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spc="-2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2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sample</a:t>
            </a:r>
            <a:r>
              <a:rPr sz="2200" spc="-7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weather</a:t>
            </a:r>
            <a:r>
              <a:rPr sz="2200" spc="-5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dataset</a:t>
            </a:r>
            <a:r>
              <a:rPr sz="2200" spc="-7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200" spc="-6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Pig</a:t>
            </a:r>
            <a:r>
              <a:rPr sz="2200" spc="-7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Latin</a:t>
            </a:r>
            <a:endParaRPr sz="22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565"/>
              </a:spcBef>
            </a:pPr>
            <a:endParaRPr sz="2200">
              <a:latin typeface="Calibri" panose="020F0502020204030204"/>
              <a:cs typeface="Calibri" panose="020F0502020204030204"/>
            </a:endParaRPr>
          </a:p>
          <a:p>
            <a:pPr marL="72390">
              <a:lnSpc>
                <a:spcPct val="100000"/>
              </a:lnSpc>
            </a:pPr>
            <a:r>
              <a:rPr sz="17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(1950,0,1)</a:t>
            </a:r>
            <a:endParaRPr sz="1700">
              <a:latin typeface="Calibri" panose="020F0502020204030204"/>
              <a:cs typeface="Calibri" panose="020F0502020204030204"/>
            </a:endParaRPr>
          </a:p>
          <a:p>
            <a:pPr marL="72390">
              <a:lnSpc>
                <a:spcPct val="100000"/>
              </a:lnSpc>
              <a:spcBef>
                <a:spcPts val="590"/>
              </a:spcBef>
            </a:pPr>
            <a:r>
              <a:rPr sz="17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(1950,22,1)</a:t>
            </a:r>
            <a:endParaRPr sz="1700">
              <a:latin typeface="Calibri" panose="020F0502020204030204"/>
              <a:cs typeface="Calibri" panose="020F0502020204030204"/>
            </a:endParaRPr>
          </a:p>
          <a:p>
            <a:pPr marL="72390">
              <a:lnSpc>
                <a:spcPct val="100000"/>
              </a:lnSpc>
              <a:spcBef>
                <a:spcPts val="590"/>
              </a:spcBef>
            </a:pPr>
            <a:r>
              <a:rPr sz="17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(1950,-11,1)</a:t>
            </a:r>
            <a:endParaRPr sz="1700">
              <a:latin typeface="Calibri" panose="020F0502020204030204"/>
              <a:cs typeface="Calibri" panose="020F0502020204030204"/>
            </a:endParaRPr>
          </a:p>
          <a:p>
            <a:pPr marL="72390">
              <a:lnSpc>
                <a:spcPct val="100000"/>
              </a:lnSpc>
              <a:spcBef>
                <a:spcPts val="600"/>
              </a:spcBef>
            </a:pPr>
            <a:r>
              <a:rPr sz="17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(1949,111,1)</a:t>
            </a:r>
            <a:endParaRPr sz="17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795"/>
              </a:spcBef>
            </a:pPr>
            <a:r>
              <a:rPr sz="18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records</a:t>
            </a:r>
            <a:r>
              <a:rPr sz="1800" spc="-2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=</a:t>
            </a:r>
            <a:r>
              <a:rPr sz="18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LOAD</a:t>
            </a:r>
            <a:r>
              <a:rPr sz="18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2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'input/ncdc/micro-</a:t>
            </a:r>
            <a:r>
              <a:rPr sz="18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tab/sample.txt'</a:t>
            </a:r>
            <a:r>
              <a:rPr sz="1800" spc="2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AS</a:t>
            </a:r>
            <a:r>
              <a:rPr sz="1800" spc="-3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(year :</a:t>
            </a:r>
            <a:r>
              <a:rPr sz="1800" spc="-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3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chararray,</a:t>
            </a:r>
            <a:r>
              <a:rPr sz="1800" spc="-1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temperature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:</a:t>
            </a:r>
            <a:r>
              <a:rPr sz="1800" spc="-1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int,</a:t>
            </a:r>
            <a:r>
              <a:rPr sz="1800" spc="-2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quality</a:t>
            </a:r>
            <a:r>
              <a:rPr sz="1800" spc="-2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:</a:t>
            </a:r>
            <a:r>
              <a:rPr sz="1800" spc="-1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int);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 marR="1739900" algn="just">
              <a:lnSpc>
                <a:spcPct val="100000"/>
              </a:lnSpc>
              <a:spcBef>
                <a:spcPts val="2160"/>
              </a:spcBef>
            </a:pP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Relations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given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names,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or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aliases,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so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they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can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be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referred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to.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This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relation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given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records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alias.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We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can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examine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contents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alias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using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DUMP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operator: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grunt&gt;</a:t>
            </a:r>
            <a:r>
              <a:rPr sz="1800" spc="-5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DUMP</a:t>
            </a:r>
            <a:r>
              <a:rPr sz="1800" spc="-4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records;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(1950,0,1)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(1950,22,1)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(1950,-11,1)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6303" y="6107379"/>
            <a:ext cx="12039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(1949,111,1)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(1949,78,1)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67182" rIns="0" bIns="0" rtlCol="0">
            <a:spAutoFit/>
          </a:bodyPr>
          <a:lstStyle/>
          <a:p>
            <a:pPr marL="25654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EXAMPLE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817270" y="1958466"/>
            <a:ext cx="10183495" cy="2724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435" marR="295402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We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can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also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see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structure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relation—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relation’s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schema—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using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DESCRIBE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operator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relation’s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alias: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51435">
              <a:lnSpc>
                <a:spcPct val="100000"/>
              </a:lnSpc>
            </a:pP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grunt&gt;</a:t>
            </a:r>
            <a:r>
              <a:rPr sz="1800" spc="-8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DESCRIBE</a:t>
            </a:r>
            <a:r>
              <a:rPr sz="1800" spc="-8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records;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51435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records: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{year: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chararray,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temperature: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int,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quality: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int}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00000"/>
              </a:lnSpc>
              <a:spcBef>
                <a:spcPts val="1285"/>
              </a:spcBef>
            </a:pPr>
            <a:r>
              <a:rPr sz="1800" spc="-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remove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records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that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have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missing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temperature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(indicated</a:t>
            </a:r>
            <a:r>
              <a:rPr sz="1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by</a:t>
            </a:r>
            <a:r>
              <a:rPr sz="1800" spc="-1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value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9999)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or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unsatisfactory</a:t>
            </a:r>
            <a:r>
              <a:rPr sz="18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quality reading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485"/>
              </a:spcBef>
            </a:pPr>
            <a:endParaRPr sz="1800">
              <a:latin typeface="Calibri" panose="020F0502020204030204"/>
              <a:cs typeface="Calibri" panose="020F0502020204030204"/>
            </a:endParaRPr>
          </a:p>
          <a:p>
            <a:pPr marL="13970">
              <a:lnSpc>
                <a:spcPct val="100000"/>
              </a:lnSpc>
            </a:pPr>
            <a:r>
              <a:rPr sz="18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filtered_records</a:t>
            </a:r>
            <a:r>
              <a:rPr sz="1800" spc="-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=</a:t>
            </a:r>
            <a:r>
              <a:rPr sz="1800" spc="-4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2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FILTER</a:t>
            </a:r>
            <a:r>
              <a:rPr sz="1800" spc="-4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records</a:t>
            </a:r>
            <a:r>
              <a:rPr sz="1800" spc="-2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BY</a:t>
            </a:r>
            <a:r>
              <a:rPr sz="1800" spc="-5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temperature</a:t>
            </a:r>
            <a:r>
              <a:rPr sz="1800" spc="-2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!=</a:t>
            </a:r>
            <a:r>
              <a:rPr sz="1800" spc="-3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9999</a:t>
            </a:r>
            <a:r>
              <a:rPr sz="1800" spc="-3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1800" spc="-3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(quality</a:t>
            </a:r>
            <a:r>
              <a:rPr sz="1800" spc="-2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==</a:t>
            </a:r>
            <a:r>
              <a:rPr sz="1800" spc="-3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0</a:t>
            </a:r>
            <a:r>
              <a:rPr sz="1800" spc="-2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OR</a:t>
            </a:r>
            <a:r>
              <a:rPr sz="1800" spc="-4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quality</a:t>
            </a:r>
            <a:r>
              <a:rPr sz="1800" spc="-3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==</a:t>
            </a:r>
            <a:r>
              <a:rPr sz="1800" spc="-2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1</a:t>
            </a:r>
            <a:r>
              <a:rPr sz="1800" spc="-3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OR</a:t>
            </a:r>
            <a:r>
              <a:rPr sz="1800" spc="-3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quality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3970">
              <a:lnSpc>
                <a:spcPct val="100000"/>
              </a:lnSpc>
            </a:pP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==</a:t>
            </a:r>
            <a:r>
              <a:rPr sz="1800" spc="-1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4</a:t>
            </a:r>
            <a:r>
              <a:rPr sz="1800" spc="-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OR</a:t>
            </a:r>
            <a:r>
              <a:rPr sz="1800" spc="-3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quality</a:t>
            </a:r>
            <a:r>
              <a:rPr sz="18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==</a:t>
            </a:r>
            <a:r>
              <a:rPr sz="1800" spc="-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5</a:t>
            </a:r>
            <a:r>
              <a:rPr sz="1800" spc="-1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OR</a:t>
            </a:r>
            <a:r>
              <a:rPr sz="1800" spc="-2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quality</a:t>
            </a:r>
            <a:r>
              <a:rPr sz="18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==</a:t>
            </a:r>
            <a:r>
              <a:rPr sz="1800" spc="-1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2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9);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8794" y="4931791"/>
            <a:ext cx="288671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grunt&gt;</a:t>
            </a:r>
            <a:r>
              <a:rPr sz="1800" spc="-5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DUMP</a:t>
            </a:r>
            <a:r>
              <a:rPr sz="1800" spc="-3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filtered_records;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(1950,0,1)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(1950,22,1)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(1950,-11,1)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(1949,111,1)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(1949,78,1)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8916" y="836421"/>
            <a:ext cx="17703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EXAMPLE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673404" y="4192904"/>
            <a:ext cx="652399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grunt&gt;</a:t>
            </a:r>
            <a:r>
              <a:rPr sz="1800" spc="-8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DESCRIBE</a:t>
            </a:r>
            <a:r>
              <a:rPr sz="1800" spc="-8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grouped_records;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00000"/>
              </a:lnSpc>
              <a:spcBef>
                <a:spcPts val="2160"/>
              </a:spcBef>
            </a:pP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grouped_records:</a:t>
            </a:r>
            <a:r>
              <a:rPr sz="18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{group: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chararray,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filtered_records: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{year: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chararray, temperature:</a:t>
            </a:r>
            <a:r>
              <a:rPr sz="1800" spc="-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int,quality:</a:t>
            </a:r>
            <a:r>
              <a:rPr sz="1800" spc="-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int}}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0966" y="1572895"/>
            <a:ext cx="6376670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We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can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use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GROUP</a:t>
            </a:r>
            <a:r>
              <a:rPr sz="18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function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8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group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records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relation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by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year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field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grunt&gt;</a:t>
            </a:r>
            <a:r>
              <a:rPr sz="1800" spc="-4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grouped_records</a:t>
            </a:r>
            <a:r>
              <a:rPr sz="1800" spc="-3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=</a:t>
            </a:r>
            <a:r>
              <a:rPr sz="1800" spc="-4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GROUP</a:t>
            </a:r>
            <a:r>
              <a:rPr sz="1800" spc="-5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filtered_records</a:t>
            </a:r>
            <a:r>
              <a:rPr sz="1800" spc="-2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BY</a:t>
            </a:r>
            <a:r>
              <a:rPr sz="1800" spc="-5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year;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 marR="3255010">
              <a:lnSpc>
                <a:spcPct val="100000"/>
              </a:lnSpc>
              <a:spcBef>
                <a:spcPts val="2160"/>
              </a:spcBef>
            </a:pP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grunt&gt;</a:t>
            </a:r>
            <a:r>
              <a:rPr sz="1800" spc="-5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DUMP</a:t>
            </a:r>
            <a:r>
              <a:rPr sz="1800" spc="-4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grouped_records;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(1949,{(1949,111,1),(1949,78,1)})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(1950,{(1950,0,1),(1950,22,1),(1950,-11,1)})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1507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EXAMPLE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618236" y="1638680"/>
            <a:ext cx="10387330" cy="2769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800" spc="-2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compute</a:t>
            </a:r>
            <a:r>
              <a:rPr sz="1800" spc="-2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1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maximum</a:t>
            </a:r>
            <a:r>
              <a:rPr sz="1800" spc="-4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temperature</a:t>
            </a:r>
            <a:r>
              <a:rPr sz="1800" spc="-1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1800" spc="-3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each</a:t>
            </a:r>
            <a:r>
              <a:rPr sz="1800" spc="-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filtered_records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bag,</a:t>
            </a:r>
            <a:r>
              <a:rPr sz="1800" spc="-3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we</a:t>
            </a:r>
            <a:r>
              <a:rPr sz="1800" spc="-1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use</a:t>
            </a:r>
            <a:r>
              <a:rPr sz="1800" spc="-3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MAX.</a:t>
            </a:r>
            <a:r>
              <a:rPr sz="1800" spc="-3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MAX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built-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function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for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calculating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maximum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value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fields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bag.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grunt&gt;</a:t>
            </a:r>
            <a:r>
              <a:rPr sz="1800" spc="-6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max_temp</a:t>
            </a:r>
            <a:r>
              <a:rPr sz="1800" spc="-5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=</a:t>
            </a:r>
            <a:r>
              <a:rPr sz="1800" spc="-7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FOREACH</a:t>
            </a:r>
            <a:r>
              <a:rPr sz="1800" spc="-6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grouped_records</a:t>
            </a:r>
            <a:r>
              <a:rPr sz="1800" spc="-4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GENERATE</a:t>
            </a:r>
            <a:r>
              <a:rPr sz="1800" spc="-8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group,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&gt;&gt;</a:t>
            </a:r>
            <a:r>
              <a:rPr sz="1800" spc="-2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MAX(filtered_records.temperature);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2125"/>
              </a:spcBef>
            </a:pPr>
            <a:endParaRPr sz="1800">
              <a:latin typeface="Calibri" panose="020F0502020204030204"/>
              <a:cs typeface="Calibri" panose="020F0502020204030204"/>
            </a:endParaRPr>
          </a:p>
          <a:p>
            <a:pPr marL="12700" marR="7988300">
              <a:lnSpc>
                <a:spcPct val="100000"/>
              </a:lnSpc>
            </a:pP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grunt&gt;</a:t>
            </a:r>
            <a:r>
              <a:rPr sz="1800" spc="-5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DUMP</a:t>
            </a:r>
            <a:r>
              <a:rPr sz="1800" spc="-3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max_temp;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(1949,111)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(1950,22)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1022096"/>
            <a:ext cx="46012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DIAGNOSTIC</a:t>
            </a:r>
            <a:r>
              <a:rPr spc="-90" dirty="0"/>
              <a:t> </a:t>
            </a:r>
            <a:r>
              <a:rPr spc="-35" dirty="0"/>
              <a:t>OPERATORS</a:t>
            </a:r>
            <a:endParaRPr spc="-35" dirty="0"/>
          </a:p>
        </p:txBody>
      </p:sp>
      <p:sp>
        <p:nvSpPr>
          <p:cNvPr id="3" name="object 3"/>
          <p:cNvSpPr txBox="1"/>
          <p:nvPr/>
        </p:nvSpPr>
        <p:spPr>
          <a:xfrm>
            <a:off x="764540" y="2044420"/>
            <a:ext cx="7521575" cy="370205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17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DESCRIBE</a:t>
            </a:r>
            <a:endParaRPr sz="1700">
              <a:latin typeface="Calibri" panose="020F0502020204030204"/>
              <a:cs typeface="Calibri" panose="020F0502020204030204"/>
            </a:endParaRPr>
          </a:p>
          <a:p>
            <a:pPr marL="504825">
              <a:lnSpc>
                <a:spcPct val="100000"/>
              </a:lnSpc>
              <a:spcBef>
                <a:spcPts val="590"/>
              </a:spcBef>
            </a:pPr>
            <a:r>
              <a:rPr sz="17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Prints</a:t>
            </a:r>
            <a:r>
              <a:rPr sz="1700" spc="-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7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relation's</a:t>
            </a:r>
            <a:r>
              <a:rPr sz="17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schema</a:t>
            </a:r>
            <a:endParaRPr sz="17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7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Syntax:</a:t>
            </a:r>
            <a:r>
              <a:rPr sz="17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DESCRIBE</a:t>
            </a:r>
            <a:r>
              <a:rPr sz="1700" spc="-5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&lt;relation&gt;</a:t>
            </a:r>
            <a:endParaRPr sz="17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140"/>
              </a:spcBef>
            </a:pPr>
            <a:endParaRPr sz="17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17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EXPLAIN</a:t>
            </a:r>
            <a:endParaRPr sz="1700">
              <a:latin typeface="Calibri" panose="020F0502020204030204"/>
              <a:cs typeface="Calibri" panose="020F0502020204030204"/>
            </a:endParaRPr>
          </a:p>
          <a:p>
            <a:pPr marL="12700" marR="3923665" indent="492125">
              <a:lnSpc>
                <a:spcPct val="129000"/>
              </a:lnSpc>
              <a:spcBef>
                <a:spcPts val="15"/>
              </a:spcBef>
            </a:pPr>
            <a:r>
              <a:rPr sz="17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Prints</a:t>
            </a:r>
            <a:r>
              <a:rPr sz="1700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7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logical</a:t>
            </a:r>
            <a:r>
              <a:rPr sz="17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17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physical</a:t>
            </a:r>
            <a:r>
              <a:rPr sz="1700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plans Syntax:</a:t>
            </a:r>
            <a:r>
              <a:rPr sz="17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EXPLAIN</a:t>
            </a:r>
            <a:r>
              <a:rPr sz="1700" spc="-3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&lt;relation&gt;</a:t>
            </a:r>
            <a:endParaRPr sz="17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155"/>
              </a:spcBef>
            </a:pPr>
            <a:endParaRPr sz="17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17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ILLUSTRATE</a:t>
            </a:r>
            <a:endParaRPr sz="1700">
              <a:latin typeface="Calibri" panose="020F0502020204030204"/>
              <a:cs typeface="Calibri" panose="020F0502020204030204"/>
            </a:endParaRPr>
          </a:p>
          <a:p>
            <a:pPr marL="12700" marR="5080" indent="443230">
              <a:lnSpc>
                <a:spcPct val="129000"/>
              </a:lnSpc>
            </a:pPr>
            <a:r>
              <a:rPr sz="17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Shows</a:t>
            </a:r>
            <a:r>
              <a:rPr sz="17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sample</a:t>
            </a:r>
            <a:r>
              <a:rPr sz="17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execution</a:t>
            </a:r>
            <a:r>
              <a:rPr sz="17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17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7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logical</a:t>
            </a:r>
            <a:r>
              <a:rPr sz="17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plan</a:t>
            </a:r>
            <a:r>
              <a:rPr sz="17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using</a:t>
            </a:r>
            <a:r>
              <a:rPr sz="17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7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generated</a:t>
            </a:r>
            <a:r>
              <a:rPr sz="17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subset</a:t>
            </a:r>
            <a:r>
              <a:rPr sz="17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17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7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input Syntax:</a:t>
            </a:r>
            <a:r>
              <a:rPr sz="17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spc="-2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ILLUSTRATE</a:t>
            </a:r>
            <a:r>
              <a:rPr sz="1700" spc="-3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&lt;relation&gt;</a:t>
            </a:r>
            <a:endParaRPr sz="17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090" y="467614"/>
            <a:ext cx="6488404" cy="1120775"/>
          </a:xfrm>
          <a:prstGeom prst="rect">
            <a:avLst/>
          </a:prstGeom>
        </p:spPr>
        <p:txBody>
          <a:bodyPr vert="horz" wrap="square" lIns="0" tIns="567182" rIns="0" bIns="0" rtlCol="0">
            <a:spAutoFit/>
          </a:bodyPr>
          <a:lstStyle/>
          <a:p>
            <a:pPr marL="256540">
              <a:lnSpc>
                <a:spcPct val="100000"/>
              </a:lnSpc>
              <a:spcBef>
                <a:spcPts val="100"/>
              </a:spcBef>
            </a:pPr>
            <a:r>
              <a:rPr spc="-25" dirty="0">
                <a:solidFill>
                  <a:srgbClr val="FFFF00"/>
                </a:solidFill>
              </a:rPr>
              <a:t>PIG</a:t>
            </a:r>
            <a:endParaRPr spc="-25" dirty="0">
              <a:solidFill>
                <a:srgbClr val="FFFF0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05383" y="2238883"/>
            <a:ext cx="10088880" cy="3242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1625" marR="129730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01625" algn="l"/>
              </a:tabLst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Apache</a:t>
            </a:r>
            <a:r>
              <a:rPr sz="24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Pig</a:t>
            </a:r>
            <a:r>
              <a:rPr sz="24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4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4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tool/platform</a:t>
            </a:r>
            <a:r>
              <a:rPr sz="24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creating</a:t>
            </a:r>
            <a:r>
              <a:rPr sz="24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4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executing</a:t>
            </a:r>
            <a:r>
              <a:rPr sz="2400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Map</a:t>
            </a:r>
            <a:r>
              <a:rPr sz="24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Reduce program</a:t>
            </a:r>
            <a:r>
              <a:rPr sz="2400" spc="-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used</a:t>
            </a:r>
            <a:r>
              <a:rPr sz="24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with</a:t>
            </a: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Hadoop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54965" indent="-342265">
              <a:lnSpc>
                <a:spcPct val="100000"/>
              </a:lnSpc>
              <a:spcBef>
                <a:spcPts val="281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Apache</a:t>
            </a:r>
            <a:r>
              <a:rPr sz="24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Pig</a:t>
            </a:r>
            <a:r>
              <a:rPr sz="24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4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</a:t>
            </a:r>
            <a:r>
              <a:rPr sz="24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abstraction</a:t>
            </a:r>
            <a:r>
              <a:rPr sz="2400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over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MapReduce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54965" indent="-342265">
              <a:lnSpc>
                <a:spcPct val="100000"/>
              </a:lnSpc>
              <a:spcBef>
                <a:spcPts val="267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It</a:t>
            </a: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4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4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tool/platform</a:t>
            </a:r>
            <a:r>
              <a:rPr sz="24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24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analyzing</a:t>
            </a: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large</a:t>
            </a:r>
            <a:r>
              <a:rPr sz="24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sets</a:t>
            </a:r>
            <a:r>
              <a:rPr sz="24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4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470535" marR="5080" indent="-457835">
              <a:lnSpc>
                <a:spcPct val="100000"/>
              </a:lnSpc>
              <a:spcBef>
                <a:spcPts val="2565"/>
              </a:spcBef>
              <a:buFont typeface="Arial MT"/>
              <a:buChar char="•"/>
              <a:tabLst>
                <a:tab pos="469900" algn="l"/>
              </a:tabLst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It</a:t>
            </a: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provides</a:t>
            </a:r>
            <a:r>
              <a:rPr sz="24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4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high-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level</a:t>
            </a:r>
            <a:r>
              <a:rPr sz="24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scripting</a:t>
            </a: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language,</a:t>
            </a:r>
            <a:r>
              <a:rPr sz="24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known</a:t>
            </a:r>
            <a:r>
              <a:rPr sz="24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as</a:t>
            </a: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i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Pig</a:t>
            </a:r>
            <a:r>
              <a:rPr sz="2400" i="1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i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Latin</a:t>
            </a:r>
            <a:r>
              <a:rPr sz="2400" i="1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which</a:t>
            </a:r>
            <a:r>
              <a:rPr sz="24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4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used</a:t>
            </a:r>
            <a:r>
              <a:rPr sz="24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develop</a:t>
            </a:r>
            <a:r>
              <a:rPr sz="2400" spc="-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spc="-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</a:t>
            </a:r>
            <a:r>
              <a:rPr sz="2400" spc="-9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analysis</a:t>
            </a:r>
            <a:r>
              <a:rPr sz="2400" spc="-1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codes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86809" y="115951"/>
            <a:ext cx="39839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5" dirty="0"/>
              <a:t>GENERATING</a:t>
            </a:r>
            <a:r>
              <a:rPr sz="3200" spc="-125" dirty="0"/>
              <a:t> </a:t>
            </a:r>
            <a:r>
              <a:rPr sz="3200" spc="-10" dirty="0"/>
              <a:t>EXAMPLES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715162" y="2081529"/>
            <a:ext cx="221488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With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ILLUSTRATE 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operator,</a:t>
            </a:r>
            <a:r>
              <a:rPr sz="18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Pig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provides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tool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generating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reasonably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complete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concise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sample dataset.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273297" y="1011453"/>
            <a:ext cx="7600568" cy="54156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566152" y="6657161"/>
            <a:ext cx="3462654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Prepared</a:t>
            </a:r>
            <a:r>
              <a:rPr sz="10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by</a:t>
            </a:r>
            <a:r>
              <a:rPr sz="10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Mrs</a:t>
            </a:r>
            <a:r>
              <a:rPr sz="10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K</a:t>
            </a:r>
            <a:r>
              <a:rPr sz="10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</a:t>
            </a:r>
            <a:r>
              <a:rPr sz="10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Vijaya</a:t>
            </a:r>
            <a:r>
              <a:rPr sz="10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Kumari,</a:t>
            </a:r>
            <a:r>
              <a:rPr sz="1000" spc="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Asst</a:t>
            </a:r>
            <a:r>
              <a:rPr sz="10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Professor,</a:t>
            </a:r>
            <a:r>
              <a:rPr sz="10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Dept</a:t>
            </a:r>
            <a:r>
              <a:rPr sz="1000" spc="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10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IT,</a:t>
            </a:r>
            <a:r>
              <a:rPr sz="10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CBIT</a:t>
            </a:r>
            <a:endParaRPr sz="10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311" y="40335"/>
            <a:ext cx="42443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PIG</a:t>
            </a:r>
            <a:r>
              <a:rPr spc="-100" dirty="0"/>
              <a:t> </a:t>
            </a:r>
            <a:r>
              <a:rPr spc="-30" dirty="0"/>
              <a:t>LATIN</a:t>
            </a:r>
            <a:r>
              <a:rPr spc="-90" dirty="0"/>
              <a:t> </a:t>
            </a:r>
            <a:r>
              <a:rPr spc="-10" dirty="0"/>
              <a:t>COMMANDS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142614" y="754862"/>
            <a:ext cx="7245984" cy="567156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248393" y="6477406"/>
            <a:ext cx="263842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Prepared</a:t>
            </a:r>
            <a:r>
              <a:rPr sz="10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by</a:t>
            </a:r>
            <a:r>
              <a:rPr sz="10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Mrs</a:t>
            </a:r>
            <a:r>
              <a:rPr sz="10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K</a:t>
            </a:r>
            <a:r>
              <a:rPr sz="10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</a:t>
            </a:r>
            <a:r>
              <a:rPr sz="10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Vijaya</a:t>
            </a:r>
            <a:r>
              <a:rPr sz="10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Kumari, Asst</a:t>
            </a:r>
            <a:r>
              <a:rPr sz="10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Professor,</a:t>
            </a:r>
            <a:endParaRPr sz="1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Dept</a:t>
            </a:r>
            <a:r>
              <a:rPr sz="10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10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IT,</a:t>
            </a:r>
            <a:r>
              <a:rPr sz="10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CBIT</a:t>
            </a:r>
            <a:endParaRPr sz="10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3224" y="340563"/>
            <a:ext cx="3732529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EXPRESSIONS</a:t>
            </a:r>
            <a:r>
              <a:rPr spc="-65" dirty="0"/>
              <a:t> </a:t>
            </a:r>
            <a:r>
              <a:rPr dirty="0"/>
              <a:t>IN</a:t>
            </a:r>
            <a:r>
              <a:rPr spc="-45" dirty="0"/>
              <a:t> </a:t>
            </a:r>
            <a:r>
              <a:rPr spc="-25" dirty="0"/>
              <a:t>PIG</a:t>
            </a:r>
            <a:endParaRPr spc="-25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10311" y="1513611"/>
            <a:ext cx="11159871" cy="486981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270493" y="6405473"/>
            <a:ext cx="291846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Prepared</a:t>
            </a:r>
            <a:r>
              <a:rPr sz="10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by</a:t>
            </a:r>
            <a:r>
              <a:rPr sz="10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Mrs</a:t>
            </a:r>
            <a:r>
              <a:rPr sz="10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K H</a:t>
            </a:r>
            <a:r>
              <a:rPr sz="10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Vijaya</a:t>
            </a:r>
            <a:r>
              <a:rPr sz="10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Kumari, Asst</a:t>
            </a:r>
            <a:r>
              <a:rPr sz="10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Professor, </a:t>
            </a:r>
            <a:r>
              <a:rPr sz="10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Dept</a:t>
            </a:r>
            <a:endParaRPr sz="1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10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IT,</a:t>
            </a:r>
            <a:r>
              <a:rPr sz="1000" spc="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CBIT</a:t>
            </a:r>
            <a:endParaRPr sz="10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3224" y="340563"/>
            <a:ext cx="3732529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EXPRESSIONS</a:t>
            </a:r>
            <a:r>
              <a:rPr spc="-65" dirty="0"/>
              <a:t> </a:t>
            </a:r>
            <a:r>
              <a:rPr dirty="0"/>
              <a:t>IN</a:t>
            </a:r>
            <a:r>
              <a:rPr spc="-45" dirty="0"/>
              <a:t> </a:t>
            </a:r>
            <a:r>
              <a:rPr spc="-25" dirty="0"/>
              <a:t>PIG</a:t>
            </a:r>
            <a:endParaRPr spc="-25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819400" y="893077"/>
            <a:ext cx="7522972" cy="5914644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503172" y="1719198"/>
            <a:ext cx="8423529" cy="325793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25767" y="1156461"/>
            <a:ext cx="10928985" cy="341376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312" y="410083"/>
            <a:ext cx="35026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TYPES</a:t>
            </a:r>
            <a:r>
              <a:rPr spc="-30" dirty="0"/>
              <a:t> </a:t>
            </a:r>
            <a:r>
              <a:rPr dirty="0"/>
              <a:t>OF</a:t>
            </a:r>
            <a:r>
              <a:rPr spc="-30" dirty="0"/>
              <a:t> PIGLATIN</a:t>
            </a:r>
            <a:endParaRPr spc="-3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18833" y="1027417"/>
            <a:ext cx="10813415" cy="5024882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67182" rIns="0" bIns="0" rtlCol="0">
            <a:spAutoFit/>
          </a:bodyPr>
          <a:lstStyle/>
          <a:p>
            <a:pPr marL="256540">
              <a:lnSpc>
                <a:spcPct val="100000"/>
              </a:lnSpc>
              <a:spcBef>
                <a:spcPts val="100"/>
              </a:spcBef>
            </a:pPr>
            <a:r>
              <a:rPr dirty="0"/>
              <a:t>MAPS</a:t>
            </a:r>
            <a:r>
              <a:rPr spc="-20" dirty="0"/>
              <a:t> </a:t>
            </a:r>
            <a:r>
              <a:rPr dirty="0"/>
              <a:t>IN</a:t>
            </a:r>
            <a:r>
              <a:rPr spc="-5" dirty="0"/>
              <a:t> </a:t>
            </a:r>
            <a:r>
              <a:rPr spc="-25" dirty="0"/>
              <a:t>PIG</a:t>
            </a:r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1752600" y="1524000"/>
            <a:ext cx="9384665" cy="407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8100" indent="286385">
              <a:lnSpc>
                <a:spcPct val="147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</a:tabLst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Maps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always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loaded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from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files,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since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there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no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relational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operator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Pig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that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produces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map.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299085" indent="-286385">
              <a:lnSpc>
                <a:spcPct val="100000"/>
              </a:lnSpc>
              <a:spcBef>
                <a:spcPts val="995"/>
              </a:spcBef>
              <a:buFont typeface="Arial MT"/>
              <a:buChar char="•"/>
              <a:tabLst>
                <a:tab pos="299085" algn="l"/>
              </a:tabLst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It’s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possible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write</a:t>
            </a:r>
            <a:r>
              <a:rPr sz="1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UDF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generate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maps,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if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desired.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299085" indent="-286385">
              <a:lnSpc>
                <a:spcPct val="100000"/>
              </a:lnSpc>
              <a:spcBef>
                <a:spcPts val="995"/>
              </a:spcBef>
              <a:buFont typeface="Arial MT"/>
              <a:buChar char="•"/>
              <a:tabLst>
                <a:tab pos="299085" algn="l"/>
              </a:tabLst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relation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top-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level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construct,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whereas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bag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has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be</a:t>
            </a:r>
            <a:r>
              <a:rPr sz="1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contained</a:t>
            </a:r>
            <a:r>
              <a:rPr sz="1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relation.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299085" marR="2649855" indent="-287020">
              <a:lnSpc>
                <a:spcPct val="146000"/>
              </a:lnSpc>
              <a:spcBef>
                <a:spcPts val="15"/>
              </a:spcBef>
              <a:buFont typeface="Arial MT"/>
              <a:buChar char="•"/>
              <a:tabLst>
                <a:tab pos="1426845" algn="l"/>
              </a:tabLst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it’s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not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possible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create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relation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from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bag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literal.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=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{(1,2),(3,4)};</a:t>
            </a:r>
            <a:r>
              <a:rPr sz="1800" spc="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--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Error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299085" indent="-286385">
              <a:lnSpc>
                <a:spcPct val="100000"/>
              </a:lnSpc>
              <a:spcBef>
                <a:spcPts val="995"/>
              </a:spcBef>
              <a:buFont typeface="Arial MT"/>
              <a:buChar char="•"/>
              <a:tabLst>
                <a:tab pos="299085" algn="l"/>
              </a:tabLst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you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can’t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treat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relation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like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bag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project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field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into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new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Relation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059815">
              <a:lnSpc>
                <a:spcPct val="100000"/>
              </a:lnSpc>
              <a:spcBef>
                <a:spcPts val="995"/>
              </a:spcBef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=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A.$0;</a:t>
            </a:r>
            <a:r>
              <a:rPr sz="1800" spc="4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---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Error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059815" marR="238125" indent="-1047750">
              <a:lnSpc>
                <a:spcPts val="3170"/>
              </a:lnSpc>
              <a:spcBef>
                <a:spcPts val="90"/>
              </a:spcBef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Instead,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you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have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use</a:t>
            </a:r>
            <a:r>
              <a:rPr sz="18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relational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operator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turn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relation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into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relation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B: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=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FOREACH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GENERATE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$0;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67182" rIns="0" bIns="0" rtlCol="0">
            <a:spAutoFit/>
          </a:bodyPr>
          <a:lstStyle/>
          <a:p>
            <a:pPr marL="256540">
              <a:lnSpc>
                <a:spcPct val="100000"/>
              </a:lnSpc>
              <a:spcBef>
                <a:spcPts val="100"/>
              </a:spcBef>
            </a:pPr>
            <a:r>
              <a:rPr dirty="0"/>
              <a:t>CASE</a:t>
            </a:r>
            <a:r>
              <a:rPr spc="-15" dirty="0"/>
              <a:t> </a:t>
            </a:r>
            <a:r>
              <a:rPr spc="-45" dirty="0"/>
              <a:t>OPERATOR</a:t>
            </a:r>
            <a:endParaRPr spc="-45" dirty="0"/>
          </a:p>
        </p:txBody>
      </p:sp>
      <p:sp>
        <p:nvSpPr>
          <p:cNvPr id="3" name="object 3"/>
          <p:cNvSpPr txBox="1"/>
          <p:nvPr/>
        </p:nvSpPr>
        <p:spPr>
          <a:xfrm>
            <a:off x="764540" y="1818259"/>
            <a:ext cx="7131684" cy="3392804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Case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operator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equivalent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nested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bincond</a:t>
            </a:r>
            <a:r>
              <a:rPr sz="1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operators.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8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Syntax</a:t>
            </a:r>
            <a:r>
              <a:rPr sz="1800" b="1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CASE</a:t>
            </a:r>
            <a:r>
              <a:rPr sz="1800" b="1" spc="-2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WHEN</a:t>
            </a:r>
            <a:r>
              <a:rPr sz="1800" b="1" spc="-2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THEN</a:t>
            </a:r>
            <a:r>
              <a:rPr sz="1800" b="1" spc="-2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ELSE</a:t>
            </a:r>
            <a:r>
              <a:rPr sz="1800" b="1" spc="-1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2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END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525"/>
              </a:spcBef>
            </a:pP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1800" b="1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Usage: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 marR="565150" indent="524510">
              <a:lnSpc>
                <a:spcPct val="136000"/>
              </a:lnSpc>
              <a:spcBef>
                <a:spcPts val="15"/>
              </a:spcBef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CASE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expression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[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WHEN</a:t>
            </a:r>
            <a:r>
              <a:rPr sz="1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value</a:t>
            </a:r>
            <a:r>
              <a:rPr sz="1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THEN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value</a:t>
            </a:r>
            <a:r>
              <a:rPr sz="1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]+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[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ELSE</a:t>
            </a:r>
            <a:r>
              <a:rPr sz="1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value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]?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END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CASE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[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WHEN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condition</a:t>
            </a:r>
            <a:r>
              <a:rPr sz="1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THEN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value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]+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[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ELSE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value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]?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END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535"/>
              </a:spcBef>
            </a:pPr>
            <a:endParaRPr sz="1800">
              <a:latin typeface="Calibri" panose="020F0502020204030204"/>
              <a:cs typeface="Calibri" panose="020F0502020204030204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schemas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all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outputs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when/else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branches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should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match.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299085" indent="-286385">
              <a:lnSpc>
                <a:spcPct val="100000"/>
              </a:lnSpc>
              <a:spcBef>
                <a:spcPts val="780"/>
              </a:spcBef>
              <a:buFont typeface="Arial MT"/>
              <a:buChar char="•"/>
              <a:tabLst>
                <a:tab pos="299085" algn="l"/>
              </a:tabLst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Use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expressions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only</a:t>
            </a:r>
            <a:r>
              <a:rPr sz="1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(relational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operators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not</a:t>
            </a:r>
            <a:r>
              <a:rPr sz="1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allowed).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67182" rIns="0" bIns="0" rtlCol="0">
            <a:spAutoFit/>
          </a:bodyPr>
          <a:lstStyle/>
          <a:p>
            <a:pPr marL="256540">
              <a:lnSpc>
                <a:spcPct val="100000"/>
              </a:lnSpc>
              <a:spcBef>
                <a:spcPts val="100"/>
              </a:spcBef>
            </a:pPr>
            <a:r>
              <a:rPr dirty="0"/>
              <a:t>UDF</a:t>
            </a:r>
            <a:r>
              <a:rPr spc="-5" dirty="0"/>
              <a:t> </a:t>
            </a:r>
            <a:r>
              <a:rPr spc="-60" dirty="0"/>
              <a:t>STATEMENTS</a:t>
            </a:r>
            <a:endParaRPr spc="-60" dirty="0"/>
          </a:p>
        </p:txBody>
      </p:sp>
      <p:sp>
        <p:nvSpPr>
          <p:cNvPr id="3" name="object 3"/>
          <p:cNvSpPr txBox="1"/>
          <p:nvPr/>
        </p:nvSpPr>
        <p:spPr>
          <a:xfrm>
            <a:off x="764540" y="2044420"/>
            <a:ext cx="7832090" cy="336867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1700" b="1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REGISTER:</a:t>
            </a:r>
            <a:endParaRPr sz="1700">
              <a:latin typeface="Calibri" panose="020F0502020204030204"/>
              <a:cs typeface="Calibri" panose="020F0502020204030204"/>
            </a:endParaRPr>
          </a:p>
          <a:p>
            <a:pPr marL="897890">
              <a:lnSpc>
                <a:spcPct val="100000"/>
              </a:lnSpc>
              <a:spcBef>
                <a:spcPts val="590"/>
              </a:spcBef>
            </a:pPr>
            <a:r>
              <a:rPr sz="17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Register's</a:t>
            </a:r>
            <a:r>
              <a:rPr sz="17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7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jar</a:t>
            </a:r>
            <a:r>
              <a:rPr sz="17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file</a:t>
            </a:r>
            <a:r>
              <a:rPr sz="17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with</a:t>
            </a:r>
            <a:r>
              <a:rPr sz="17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7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pig</a:t>
            </a:r>
            <a:r>
              <a:rPr sz="17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runtime</a:t>
            </a:r>
            <a:r>
              <a:rPr sz="17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so</a:t>
            </a:r>
            <a:r>
              <a:rPr sz="17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as</a:t>
            </a:r>
            <a:r>
              <a:rPr sz="17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7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use</a:t>
            </a:r>
            <a:r>
              <a:rPr sz="17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its</a:t>
            </a:r>
            <a:r>
              <a:rPr sz="17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User</a:t>
            </a:r>
            <a:r>
              <a:rPr sz="17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Defined</a:t>
            </a:r>
            <a:r>
              <a:rPr sz="17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Functions</a:t>
            </a:r>
            <a:endParaRPr sz="17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7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Syntax:</a:t>
            </a:r>
            <a:r>
              <a:rPr sz="1700" spc="-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REGISTER</a:t>
            </a:r>
            <a:r>
              <a:rPr sz="1700" spc="-6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&lt;path&gt;</a:t>
            </a:r>
            <a:endParaRPr sz="17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140"/>
              </a:spcBef>
            </a:pPr>
            <a:endParaRPr sz="17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1700" b="1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DEFINE:</a:t>
            </a:r>
            <a:endParaRPr sz="1700">
              <a:latin typeface="Calibri" panose="020F0502020204030204"/>
              <a:cs typeface="Calibri" panose="020F0502020204030204"/>
            </a:endParaRPr>
          </a:p>
          <a:p>
            <a:pPr marL="356870">
              <a:lnSpc>
                <a:spcPct val="100000"/>
              </a:lnSpc>
              <a:spcBef>
                <a:spcPts val="600"/>
              </a:spcBef>
            </a:pPr>
            <a:r>
              <a:rPr sz="17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Assigns</a:t>
            </a:r>
            <a:r>
              <a:rPr sz="1700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</a:t>
            </a:r>
            <a:r>
              <a:rPr sz="17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alias</a:t>
            </a:r>
            <a:r>
              <a:rPr sz="17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7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7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UDF</a:t>
            </a:r>
            <a:r>
              <a:rPr sz="17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or</a:t>
            </a:r>
            <a:r>
              <a:rPr sz="17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streaming</a:t>
            </a:r>
            <a:r>
              <a:rPr sz="17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command.</a:t>
            </a:r>
            <a:endParaRPr sz="17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17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Syntax:</a:t>
            </a:r>
            <a:r>
              <a:rPr sz="17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b="1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DEFINE</a:t>
            </a:r>
            <a:r>
              <a:rPr sz="1700" b="1" spc="-5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b="1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alias</a:t>
            </a:r>
            <a:r>
              <a:rPr sz="1700" b="1" spc="-5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b="1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{function</a:t>
            </a:r>
            <a:r>
              <a:rPr sz="1700" b="1" spc="-3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b="1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|</a:t>
            </a:r>
            <a:r>
              <a:rPr sz="1700" b="1" spc="-3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b="1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[`command`</a:t>
            </a:r>
            <a:r>
              <a:rPr sz="1700" b="1" spc="-3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b="1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[input]</a:t>
            </a:r>
            <a:r>
              <a:rPr sz="1700" b="1" spc="-3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b="1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[output]</a:t>
            </a:r>
            <a:r>
              <a:rPr sz="1700" b="1" spc="-3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b="1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[ship]</a:t>
            </a:r>
            <a:r>
              <a:rPr sz="1700" b="1" spc="-5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b="1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[cache]</a:t>
            </a:r>
            <a:r>
              <a:rPr sz="1700" b="1" spc="-2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b="1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[stderr]</a:t>
            </a:r>
            <a:r>
              <a:rPr sz="1700" b="1" spc="-3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b="1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]</a:t>
            </a:r>
            <a:r>
              <a:rPr sz="1700" b="1" spc="-3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b="1" spc="-5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}</a:t>
            </a:r>
            <a:endParaRPr sz="17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565"/>
              </a:spcBef>
            </a:pPr>
            <a:endParaRPr sz="170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29000"/>
              </a:lnSpc>
              <a:spcBef>
                <a:spcPts val="5"/>
              </a:spcBef>
            </a:pPr>
            <a:r>
              <a:rPr sz="17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Since</a:t>
            </a:r>
            <a:r>
              <a:rPr sz="17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they</a:t>
            </a:r>
            <a:r>
              <a:rPr sz="17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do</a:t>
            </a:r>
            <a:r>
              <a:rPr sz="17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not</a:t>
            </a:r>
            <a:r>
              <a:rPr sz="17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process</a:t>
            </a:r>
            <a:r>
              <a:rPr sz="17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relations,</a:t>
            </a:r>
            <a:r>
              <a:rPr sz="17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commands</a:t>
            </a:r>
            <a:r>
              <a:rPr sz="17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17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not</a:t>
            </a:r>
            <a:r>
              <a:rPr sz="17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added</a:t>
            </a:r>
            <a:r>
              <a:rPr sz="17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7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7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logical</a:t>
            </a:r>
            <a:r>
              <a:rPr sz="17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plan;</a:t>
            </a:r>
            <a:r>
              <a:rPr sz="1700" spc="-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instead, </a:t>
            </a:r>
            <a:r>
              <a:rPr sz="17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they</a:t>
            </a:r>
            <a:r>
              <a:rPr sz="17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17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executed</a:t>
            </a:r>
            <a:r>
              <a:rPr sz="17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immediately.</a:t>
            </a:r>
            <a:r>
              <a:rPr sz="1700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They</a:t>
            </a:r>
            <a:r>
              <a:rPr sz="17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17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NON-</a:t>
            </a:r>
            <a:r>
              <a:rPr sz="17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LOGICAL</a:t>
            </a:r>
            <a:r>
              <a:rPr sz="17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PLAN</a:t>
            </a:r>
            <a:r>
              <a:rPr sz="17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STATEMENTS</a:t>
            </a:r>
            <a:endParaRPr sz="17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4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b="9853"/>
          <a:stretch>
            <a:fillRect/>
          </a:stretch>
        </p:blipFill>
        <p:spPr>
          <a:xfrm>
            <a:off x="228600" y="609600"/>
            <a:ext cx="11160125" cy="52578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6932" y="410083"/>
            <a:ext cx="21958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FUNCTIONS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752957" y="1088483"/>
            <a:ext cx="11109325" cy="511810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105"/>
              </a:spcBef>
              <a:buFont typeface="Arial MT"/>
              <a:buChar char="•"/>
              <a:tabLst>
                <a:tab pos="299085" algn="l"/>
              </a:tabLst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Functions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Pig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come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four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types: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Eval</a:t>
            </a:r>
            <a:r>
              <a:rPr sz="1800" spc="-6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function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483870">
              <a:lnSpc>
                <a:spcPct val="100000"/>
              </a:lnSpc>
              <a:spcBef>
                <a:spcPts val="995"/>
              </a:spcBef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function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that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takes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one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or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more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expressions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returns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another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expression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640715" marR="5080" indent="-157480">
              <a:lnSpc>
                <a:spcPts val="3170"/>
              </a:lnSpc>
              <a:spcBef>
                <a:spcPts val="260"/>
              </a:spcBef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Some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eval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functions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aggregate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functions,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which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means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they</a:t>
            </a:r>
            <a:r>
              <a:rPr sz="1800" spc="-9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operate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bag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produce</a:t>
            </a:r>
            <a:r>
              <a:rPr sz="1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scalar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value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Ex:</a:t>
            </a:r>
            <a:r>
              <a:rPr sz="1800" spc="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MAX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Furthermore,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many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aggregate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functions</a:t>
            </a:r>
            <a:r>
              <a:rPr sz="1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algebraic,</a:t>
            </a:r>
            <a:r>
              <a:rPr sz="1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which</a:t>
            </a:r>
            <a:r>
              <a:rPr sz="1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means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that</a:t>
            </a:r>
            <a:r>
              <a:rPr sz="1800" spc="-10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result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function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may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be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calculated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299085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incrementally.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640715">
              <a:lnSpc>
                <a:spcPct val="100000"/>
              </a:lnSpc>
              <a:spcBef>
                <a:spcPts val="995"/>
              </a:spcBef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Ex:</a:t>
            </a:r>
            <a:r>
              <a:rPr sz="1800" spc="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MAX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007745">
              <a:lnSpc>
                <a:spcPct val="100000"/>
              </a:lnSpc>
              <a:spcBef>
                <a:spcPts val="1010"/>
              </a:spcBef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Median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non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algebraic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995"/>
              </a:spcBef>
            </a:pP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Filter</a:t>
            </a:r>
            <a:r>
              <a:rPr sz="1800" spc="-3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function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588645">
              <a:lnSpc>
                <a:spcPct val="100000"/>
              </a:lnSpc>
              <a:spcBef>
                <a:spcPts val="995"/>
              </a:spcBef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special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type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eval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function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that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returns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logical</a:t>
            </a:r>
            <a:r>
              <a:rPr sz="1800" spc="-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boolean</a:t>
            </a:r>
            <a:r>
              <a:rPr sz="1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result.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588645">
              <a:lnSpc>
                <a:spcPct val="100000"/>
              </a:lnSpc>
              <a:spcBef>
                <a:spcPts val="1010"/>
              </a:spcBef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filter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functions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used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FILTER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operator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remove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unwanted</a:t>
            </a:r>
            <a:r>
              <a:rPr sz="1800" spc="-8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rows.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640715">
              <a:lnSpc>
                <a:spcPct val="100000"/>
              </a:lnSpc>
              <a:spcBef>
                <a:spcPts val="995"/>
              </a:spcBef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example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built-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filter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function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IsEmpty,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which</a:t>
            </a:r>
            <a:r>
              <a:rPr sz="1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tests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whether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bag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or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map</a:t>
            </a:r>
            <a:r>
              <a:rPr sz="1800" spc="-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contains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any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items.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6932" y="467614"/>
            <a:ext cx="21958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FUNCTIONS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856894" y="1297816"/>
            <a:ext cx="8528685" cy="1898014"/>
          </a:xfrm>
          <a:prstGeom prst="rect">
            <a:avLst/>
          </a:prstGeom>
        </p:spPr>
        <p:txBody>
          <a:bodyPr vert="horz" wrap="square" lIns="0" tIns="1136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5"/>
              </a:spcBef>
            </a:pP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Load</a:t>
            </a:r>
            <a:r>
              <a:rPr sz="1800" spc="-4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function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850900">
              <a:lnSpc>
                <a:spcPct val="100000"/>
              </a:lnSpc>
              <a:spcBef>
                <a:spcPts val="790"/>
              </a:spcBef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function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that</a:t>
            </a:r>
            <a:r>
              <a:rPr sz="1800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specifies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how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load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into</a:t>
            </a:r>
            <a:r>
              <a:rPr sz="18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relation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from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external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storage.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Store</a:t>
            </a:r>
            <a:r>
              <a:rPr sz="1800" spc="-5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function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850900">
              <a:lnSpc>
                <a:spcPct val="100000"/>
              </a:lnSpc>
              <a:spcBef>
                <a:spcPts val="780"/>
              </a:spcBef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function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that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specifies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how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save</a:t>
            </a:r>
            <a:r>
              <a:rPr sz="1800" spc="-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contents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relation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external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storage.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00">
              <a:lnSpc>
                <a:spcPct val="100000"/>
              </a:lnSpc>
              <a:spcBef>
                <a:spcPts val="795"/>
              </a:spcBef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Ex: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PigStorage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207514" y="3324225"/>
            <a:ext cx="8042529" cy="338455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306957" y="406450"/>
            <a:ext cx="9023985" cy="617207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526177" y="5964123"/>
            <a:ext cx="800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i,</a:t>
            </a:r>
            <a:r>
              <a:rPr sz="10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Asst</a:t>
            </a:r>
            <a:r>
              <a:rPr sz="10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Professo</a:t>
            </a:r>
            <a:endParaRPr sz="10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6407" rIns="0" bIns="0" rtlCol="0">
            <a:spAutoFit/>
          </a:bodyPr>
          <a:lstStyle/>
          <a:p>
            <a:pPr marL="224790">
              <a:lnSpc>
                <a:spcPct val="100000"/>
              </a:lnSpc>
              <a:spcBef>
                <a:spcPts val="100"/>
              </a:spcBef>
            </a:pPr>
            <a:r>
              <a:rPr dirty="0"/>
              <a:t>USER-DEFINED</a:t>
            </a:r>
            <a:r>
              <a:rPr spc="-160" dirty="0"/>
              <a:t> </a:t>
            </a:r>
            <a:r>
              <a:rPr spc="-10" dirty="0"/>
              <a:t>FUNCTIONS</a:t>
            </a:r>
            <a:endParaRPr spc="-10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39415">
              <a:lnSpc>
                <a:spcPct val="147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</a:rPr>
              <a:t>Plugging</a:t>
            </a:r>
            <a:r>
              <a:rPr sz="1800" spc="-30" dirty="0">
                <a:solidFill>
                  <a:srgbClr val="FFFFFF"/>
                </a:solidFill>
              </a:rPr>
              <a:t> </a:t>
            </a:r>
            <a:r>
              <a:rPr sz="1800" dirty="0">
                <a:solidFill>
                  <a:srgbClr val="FFFFFF"/>
                </a:solidFill>
              </a:rPr>
              <a:t>custom</a:t>
            </a:r>
            <a:r>
              <a:rPr sz="1800" spc="-30" dirty="0">
                <a:solidFill>
                  <a:srgbClr val="FFFFFF"/>
                </a:solidFill>
              </a:rPr>
              <a:t> </a:t>
            </a:r>
            <a:r>
              <a:rPr sz="1800" dirty="0">
                <a:solidFill>
                  <a:srgbClr val="FFFFFF"/>
                </a:solidFill>
              </a:rPr>
              <a:t>code</a:t>
            </a:r>
            <a:r>
              <a:rPr sz="1800" spc="-25" dirty="0">
                <a:solidFill>
                  <a:srgbClr val="FFFFFF"/>
                </a:solidFill>
              </a:rPr>
              <a:t> </a:t>
            </a:r>
            <a:r>
              <a:rPr sz="1800" dirty="0">
                <a:solidFill>
                  <a:srgbClr val="FFFFFF"/>
                </a:solidFill>
              </a:rPr>
              <a:t>into</a:t>
            </a:r>
            <a:r>
              <a:rPr sz="1800" spc="-40" dirty="0">
                <a:solidFill>
                  <a:srgbClr val="FFFFFF"/>
                </a:solidFill>
              </a:rPr>
              <a:t> </a:t>
            </a:r>
            <a:r>
              <a:rPr sz="1800" dirty="0">
                <a:solidFill>
                  <a:srgbClr val="FFFFFF"/>
                </a:solidFill>
              </a:rPr>
              <a:t>pig</a:t>
            </a:r>
            <a:r>
              <a:rPr sz="1800" spc="-35" dirty="0">
                <a:solidFill>
                  <a:srgbClr val="FFFFFF"/>
                </a:solidFill>
              </a:rPr>
              <a:t> </a:t>
            </a:r>
            <a:r>
              <a:rPr sz="1800" spc="-10" dirty="0">
                <a:solidFill>
                  <a:srgbClr val="FFFFFF"/>
                </a:solidFill>
              </a:rPr>
              <a:t>statements</a:t>
            </a:r>
            <a:r>
              <a:rPr sz="1800" spc="-45" dirty="0">
                <a:solidFill>
                  <a:srgbClr val="FFFFFF"/>
                </a:solidFill>
              </a:rPr>
              <a:t> </a:t>
            </a:r>
            <a:r>
              <a:rPr sz="1800" dirty="0">
                <a:solidFill>
                  <a:srgbClr val="FFFFFF"/>
                </a:solidFill>
              </a:rPr>
              <a:t>is</a:t>
            </a:r>
            <a:r>
              <a:rPr sz="1800" spc="-40" dirty="0">
                <a:solidFill>
                  <a:srgbClr val="FFFFFF"/>
                </a:solidFill>
              </a:rPr>
              <a:t> </a:t>
            </a:r>
            <a:r>
              <a:rPr sz="1800" dirty="0">
                <a:solidFill>
                  <a:srgbClr val="FFFFFF"/>
                </a:solidFill>
              </a:rPr>
              <a:t>a</a:t>
            </a:r>
            <a:r>
              <a:rPr sz="1800" spc="-45" dirty="0">
                <a:solidFill>
                  <a:srgbClr val="FFFFFF"/>
                </a:solidFill>
              </a:rPr>
              <a:t> </a:t>
            </a:r>
            <a:r>
              <a:rPr sz="1800" dirty="0">
                <a:solidFill>
                  <a:srgbClr val="FFFFFF"/>
                </a:solidFill>
              </a:rPr>
              <a:t>crucial</a:t>
            </a:r>
            <a:r>
              <a:rPr sz="1800" spc="-20" dirty="0">
                <a:solidFill>
                  <a:srgbClr val="FFFFFF"/>
                </a:solidFill>
              </a:rPr>
              <a:t> </a:t>
            </a:r>
            <a:r>
              <a:rPr sz="1800" dirty="0">
                <a:solidFill>
                  <a:srgbClr val="FFFFFF"/>
                </a:solidFill>
              </a:rPr>
              <a:t>and</a:t>
            </a:r>
            <a:r>
              <a:rPr sz="1800" spc="-25" dirty="0">
                <a:solidFill>
                  <a:srgbClr val="FFFFFF"/>
                </a:solidFill>
              </a:rPr>
              <a:t> </a:t>
            </a:r>
            <a:r>
              <a:rPr sz="1800" dirty="0">
                <a:solidFill>
                  <a:srgbClr val="FFFFFF"/>
                </a:solidFill>
              </a:rPr>
              <a:t>trivial</a:t>
            </a:r>
            <a:r>
              <a:rPr sz="1800" spc="-40" dirty="0">
                <a:solidFill>
                  <a:srgbClr val="FFFFFF"/>
                </a:solidFill>
              </a:rPr>
              <a:t> </a:t>
            </a:r>
            <a:r>
              <a:rPr sz="1800" dirty="0">
                <a:solidFill>
                  <a:srgbClr val="FFFFFF"/>
                </a:solidFill>
              </a:rPr>
              <a:t>data</a:t>
            </a:r>
            <a:r>
              <a:rPr sz="1800" spc="-45" dirty="0">
                <a:solidFill>
                  <a:srgbClr val="FFFFFF"/>
                </a:solidFill>
              </a:rPr>
              <a:t> </a:t>
            </a:r>
            <a:r>
              <a:rPr sz="1800" spc="-10" dirty="0">
                <a:solidFill>
                  <a:srgbClr val="FFFFFF"/>
                </a:solidFill>
              </a:rPr>
              <a:t>processing</a:t>
            </a:r>
            <a:r>
              <a:rPr sz="1800" spc="-35" dirty="0">
                <a:solidFill>
                  <a:srgbClr val="FFFFFF"/>
                </a:solidFill>
              </a:rPr>
              <a:t> </a:t>
            </a:r>
            <a:r>
              <a:rPr sz="1800" spc="-20" dirty="0">
                <a:solidFill>
                  <a:srgbClr val="FFFFFF"/>
                </a:solidFill>
              </a:rPr>
              <a:t>job. </a:t>
            </a:r>
            <a:r>
              <a:rPr sz="1800" dirty="0">
                <a:solidFill>
                  <a:srgbClr val="FFFFFF"/>
                </a:solidFill>
              </a:rPr>
              <a:t>The</a:t>
            </a:r>
            <a:r>
              <a:rPr sz="1800" spc="-45" dirty="0">
                <a:solidFill>
                  <a:srgbClr val="FFFFFF"/>
                </a:solidFill>
              </a:rPr>
              <a:t> </a:t>
            </a:r>
            <a:r>
              <a:rPr sz="1800" dirty="0">
                <a:solidFill>
                  <a:srgbClr val="FFFFFF"/>
                </a:solidFill>
              </a:rPr>
              <a:t>User</a:t>
            </a:r>
            <a:r>
              <a:rPr sz="1800" spc="-45" dirty="0">
                <a:solidFill>
                  <a:srgbClr val="FFFFFF"/>
                </a:solidFill>
              </a:rPr>
              <a:t> </a:t>
            </a:r>
            <a:r>
              <a:rPr sz="1800" dirty="0">
                <a:solidFill>
                  <a:srgbClr val="FFFFFF"/>
                </a:solidFill>
              </a:rPr>
              <a:t>Defined</a:t>
            </a:r>
            <a:r>
              <a:rPr sz="1800" spc="-30" dirty="0">
                <a:solidFill>
                  <a:srgbClr val="FFFFFF"/>
                </a:solidFill>
              </a:rPr>
              <a:t> </a:t>
            </a:r>
            <a:r>
              <a:rPr sz="1800" dirty="0">
                <a:solidFill>
                  <a:srgbClr val="FFFFFF"/>
                </a:solidFill>
              </a:rPr>
              <a:t>Functions</a:t>
            </a:r>
            <a:r>
              <a:rPr sz="1800" spc="-35" dirty="0">
                <a:solidFill>
                  <a:srgbClr val="FFFFFF"/>
                </a:solidFill>
              </a:rPr>
              <a:t> </a:t>
            </a:r>
            <a:r>
              <a:rPr sz="1800" dirty="0">
                <a:solidFill>
                  <a:srgbClr val="FFFFFF"/>
                </a:solidFill>
              </a:rPr>
              <a:t>of</a:t>
            </a:r>
            <a:r>
              <a:rPr sz="1800" spc="-35" dirty="0">
                <a:solidFill>
                  <a:srgbClr val="FFFFFF"/>
                </a:solidFill>
              </a:rPr>
              <a:t> </a:t>
            </a:r>
            <a:r>
              <a:rPr sz="1800" dirty="0">
                <a:solidFill>
                  <a:srgbClr val="FFFFFF"/>
                </a:solidFill>
              </a:rPr>
              <a:t>Pig</a:t>
            </a:r>
            <a:r>
              <a:rPr sz="1800" spc="-45" dirty="0">
                <a:solidFill>
                  <a:srgbClr val="FFFFFF"/>
                </a:solidFill>
              </a:rPr>
              <a:t> </a:t>
            </a:r>
            <a:r>
              <a:rPr sz="1800" dirty="0">
                <a:solidFill>
                  <a:srgbClr val="FFFFFF"/>
                </a:solidFill>
              </a:rPr>
              <a:t>are</a:t>
            </a:r>
            <a:r>
              <a:rPr sz="1800" spc="-30" dirty="0">
                <a:solidFill>
                  <a:srgbClr val="FFFFFF"/>
                </a:solidFill>
              </a:rPr>
              <a:t> </a:t>
            </a:r>
            <a:r>
              <a:rPr sz="1800" dirty="0">
                <a:solidFill>
                  <a:srgbClr val="FFFFFF"/>
                </a:solidFill>
              </a:rPr>
              <a:t>meant</a:t>
            </a:r>
            <a:r>
              <a:rPr sz="1800" spc="-50" dirty="0">
                <a:solidFill>
                  <a:srgbClr val="FFFFFF"/>
                </a:solidFill>
              </a:rPr>
              <a:t> </a:t>
            </a:r>
            <a:r>
              <a:rPr sz="1800" dirty="0">
                <a:solidFill>
                  <a:srgbClr val="FFFFFF"/>
                </a:solidFill>
              </a:rPr>
              <a:t>to</a:t>
            </a:r>
            <a:r>
              <a:rPr sz="1800" spc="-45" dirty="0">
                <a:solidFill>
                  <a:srgbClr val="FFFFFF"/>
                </a:solidFill>
              </a:rPr>
              <a:t> </a:t>
            </a:r>
            <a:r>
              <a:rPr sz="1800" dirty="0">
                <a:solidFill>
                  <a:srgbClr val="FFFFFF"/>
                </a:solidFill>
              </a:rPr>
              <a:t>achieve</a:t>
            </a:r>
            <a:r>
              <a:rPr sz="1800" spc="-35" dirty="0">
                <a:solidFill>
                  <a:srgbClr val="FFFFFF"/>
                </a:solidFill>
              </a:rPr>
              <a:t> </a:t>
            </a:r>
            <a:r>
              <a:rPr sz="1800" spc="-10" dirty="0">
                <a:solidFill>
                  <a:srgbClr val="FFFFFF"/>
                </a:solidFill>
              </a:rPr>
              <a:t>this.</a:t>
            </a:r>
            <a:endParaRPr sz="1800"/>
          </a:p>
          <a:p>
            <a:pPr marL="12700">
              <a:lnSpc>
                <a:spcPct val="100000"/>
              </a:lnSpc>
              <a:spcBef>
                <a:spcPts val="995"/>
              </a:spcBef>
            </a:pPr>
            <a:r>
              <a:rPr sz="1800" dirty="0"/>
              <a:t>A</a:t>
            </a:r>
            <a:r>
              <a:rPr sz="1800" spc="-30" dirty="0"/>
              <a:t> </a:t>
            </a:r>
            <a:r>
              <a:rPr sz="1800" dirty="0"/>
              <a:t>Filter</a:t>
            </a:r>
            <a:r>
              <a:rPr sz="1800" spc="-20" dirty="0"/>
              <a:t> </a:t>
            </a:r>
            <a:r>
              <a:rPr sz="1800" spc="-25" dirty="0"/>
              <a:t>UDF</a:t>
            </a:r>
            <a:endParaRPr sz="1800"/>
          </a:p>
          <a:p>
            <a:pPr marL="12700" marR="419735" indent="419100">
              <a:lnSpc>
                <a:spcPct val="100000"/>
              </a:lnSpc>
              <a:spcBef>
                <a:spcPts val="995"/>
              </a:spcBef>
            </a:pPr>
            <a:r>
              <a:rPr sz="1800" dirty="0">
                <a:solidFill>
                  <a:srgbClr val="FFFFFF"/>
                </a:solidFill>
              </a:rPr>
              <a:t>Writing</a:t>
            </a:r>
            <a:r>
              <a:rPr sz="1800" spc="-40" dirty="0">
                <a:solidFill>
                  <a:srgbClr val="FFFFFF"/>
                </a:solidFill>
              </a:rPr>
              <a:t> </a:t>
            </a:r>
            <a:r>
              <a:rPr sz="1800" dirty="0">
                <a:solidFill>
                  <a:srgbClr val="FFFFFF"/>
                </a:solidFill>
              </a:rPr>
              <a:t>a</a:t>
            </a:r>
            <a:r>
              <a:rPr sz="1800" spc="-55" dirty="0">
                <a:solidFill>
                  <a:srgbClr val="FFFFFF"/>
                </a:solidFill>
              </a:rPr>
              <a:t> </a:t>
            </a:r>
            <a:r>
              <a:rPr sz="1800" dirty="0">
                <a:solidFill>
                  <a:srgbClr val="FFFFFF"/>
                </a:solidFill>
              </a:rPr>
              <a:t>filter</a:t>
            </a:r>
            <a:r>
              <a:rPr sz="1800" spc="-35" dirty="0">
                <a:solidFill>
                  <a:srgbClr val="FFFFFF"/>
                </a:solidFill>
              </a:rPr>
              <a:t> </a:t>
            </a:r>
            <a:r>
              <a:rPr sz="1800" dirty="0">
                <a:solidFill>
                  <a:srgbClr val="FFFFFF"/>
                </a:solidFill>
              </a:rPr>
              <a:t>function</a:t>
            </a:r>
            <a:r>
              <a:rPr sz="1800" spc="-35" dirty="0">
                <a:solidFill>
                  <a:srgbClr val="FFFFFF"/>
                </a:solidFill>
              </a:rPr>
              <a:t> </a:t>
            </a:r>
            <a:r>
              <a:rPr sz="1800" dirty="0">
                <a:solidFill>
                  <a:srgbClr val="FFFFFF"/>
                </a:solidFill>
              </a:rPr>
              <a:t>for</a:t>
            </a:r>
            <a:r>
              <a:rPr sz="1800" spc="-55" dirty="0">
                <a:solidFill>
                  <a:srgbClr val="FFFFFF"/>
                </a:solidFill>
              </a:rPr>
              <a:t> </a:t>
            </a:r>
            <a:r>
              <a:rPr sz="1800" dirty="0">
                <a:solidFill>
                  <a:srgbClr val="FFFFFF"/>
                </a:solidFill>
              </a:rPr>
              <a:t>filtering</a:t>
            </a:r>
            <a:r>
              <a:rPr sz="1800" spc="-30" dirty="0">
                <a:solidFill>
                  <a:srgbClr val="FFFFFF"/>
                </a:solidFill>
              </a:rPr>
              <a:t> </a:t>
            </a:r>
            <a:r>
              <a:rPr sz="1800" dirty="0">
                <a:solidFill>
                  <a:srgbClr val="FFFFFF"/>
                </a:solidFill>
              </a:rPr>
              <a:t>out</a:t>
            </a:r>
            <a:r>
              <a:rPr sz="1800" spc="-55" dirty="0">
                <a:solidFill>
                  <a:srgbClr val="FFFFFF"/>
                </a:solidFill>
              </a:rPr>
              <a:t> </a:t>
            </a:r>
            <a:r>
              <a:rPr sz="1800" dirty="0">
                <a:solidFill>
                  <a:srgbClr val="FFFFFF"/>
                </a:solidFill>
              </a:rPr>
              <a:t>weather</a:t>
            </a:r>
            <a:r>
              <a:rPr sz="1800" spc="-40" dirty="0">
                <a:solidFill>
                  <a:srgbClr val="FFFFFF"/>
                </a:solidFill>
              </a:rPr>
              <a:t> </a:t>
            </a:r>
            <a:r>
              <a:rPr sz="1800" spc="-10" dirty="0">
                <a:solidFill>
                  <a:srgbClr val="FFFFFF"/>
                </a:solidFill>
              </a:rPr>
              <a:t>records</a:t>
            </a:r>
            <a:r>
              <a:rPr sz="1800" spc="-50" dirty="0">
                <a:solidFill>
                  <a:srgbClr val="FFFFFF"/>
                </a:solidFill>
              </a:rPr>
              <a:t> </a:t>
            </a:r>
            <a:r>
              <a:rPr sz="1800" dirty="0">
                <a:solidFill>
                  <a:srgbClr val="FFFFFF"/>
                </a:solidFill>
              </a:rPr>
              <a:t>that</a:t>
            </a:r>
            <a:r>
              <a:rPr sz="1800" spc="-55" dirty="0">
                <a:solidFill>
                  <a:srgbClr val="FFFFFF"/>
                </a:solidFill>
              </a:rPr>
              <a:t> </a:t>
            </a:r>
            <a:r>
              <a:rPr sz="1800" dirty="0">
                <a:solidFill>
                  <a:srgbClr val="FFFFFF"/>
                </a:solidFill>
              </a:rPr>
              <a:t>do</a:t>
            </a:r>
            <a:r>
              <a:rPr sz="1800" spc="-30" dirty="0">
                <a:solidFill>
                  <a:srgbClr val="FFFFFF"/>
                </a:solidFill>
              </a:rPr>
              <a:t> </a:t>
            </a:r>
            <a:r>
              <a:rPr sz="1800" dirty="0">
                <a:solidFill>
                  <a:srgbClr val="FFFFFF"/>
                </a:solidFill>
              </a:rPr>
              <a:t>not</a:t>
            </a:r>
            <a:r>
              <a:rPr sz="1800" spc="-55" dirty="0">
                <a:solidFill>
                  <a:srgbClr val="FFFFFF"/>
                </a:solidFill>
              </a:rPr>
              <a:t> </a:t>
            </a:r>
            <a:r>
              <a:rPr sz="1800" dirty="0">
                <a:solidFill>
                  <a:srgbClr val="FFFFFF"/>
                </a:solidFill>
              </a:rPr>
              <a:t>have</a:t>
            </a:r>
            <a:r>
              <a:rPr sz="1800" spc="-55" dirty="0">
                <a:solidFill>
                  <a:srgbClr val="FFFFFF"/>
                </a:solidFill>
              </a:rPr>
              <a:t> </a:t>
            </a:r>
            <a:r>
              <a:rPr sz="1800" dirty="0">
                <a:solidFill>
                  <a:srgbClr val="FFFFFF"/>
                </a:solidFill>
              </a:rPr>
              <a:t>a</a:t>
            </a:r>
            <a:r>
              <a:rPr sz="1800" spc="-45" dirty="0">
                <a:solidFill>
                  <a:srgbClr val="FFFFFF"/>
                </a:solidFill>
              </a:rPr>
              <a:t> </a:t>
            </a:r>
            <a:r>
              <a:rPr sz="1800" spc="-10" dirty="0">
                <a:solidFill>
                  <a:srgbClr val="FFFFFF"/>
                </a:solidFill>
              </a:rPr>
              <a:t>temperature</a:t>
            </a:r>
            <a:r>
              <a:rPr sz="1800" spc="-55" dirty="0">
                <a:solidFill>
                  <a:srgbClr val="FFFFFF"/>
                </a:solidFill>
              </a:rPr>
              <a:t> </a:t>
            </a:r>
            <a:r>
              <a:rPr sz="1800" dirty="0">
                <a:solidFill>
                  <a:srgbClr val="FFFFFF"/>
                </a:solidFill>
              </a:rPr>
              <a:t>quality</a:t>
            </a:r>
            <a:r>
              <a:rPr sz="1800" spc="-45" dirty="0">
                <a:solidFill>
                  <a:srgbClr val="FFFFFF"/>
                </a:solidFill>
              </a:rPr>
              <a:t> </a:t>
            </a:r>
            <a:r>
              <a:rPr sz="1800" dirty="0">
                <a:solidFill>
                  <a:srgbClr val="FFFFFF"/>
                </a:solidFill>
              </a:rPr>
              <a:t>reading</a:t>
            </a:r>
            <a:r>
              <a:rPr sz="1800" spc="-40" dirty="0">
                <a:solidFill>
                  <a:srgbClr val="FFFFFF"/>
                </a:solidFill>
              </a:rPr>
              <a:t> </a:t>
            </a:r>
            <a:r>
              <a:rPr sz="1800" spc="-25" dirty="0">
                <a:solidFill>
                  <a:srgbClr val="FFFFFF"/>
                </a:solidFill>
              </a:rPr>
              <a:t>of </a:t>
            </a:r>
            <a:r>
              <a:rPr sz="1800" spc="-10" dirty="0">
                <a:solidFill>
                  <a:srgbClr val="FFFFFF"/>
                </a:solidFill>
              </a:rPr>
              <a:t>satisfactory</a:t>
            </a:r>
            <a:endParaRPr sz="1800"/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800" spc="-80" dirty="0">
                <a:solidFill>
                  <a:srgbClr val="FFFFFF"/>
                </a:solidFill>
              </a:rPr>
              <a:t>To</a:t>
            </a:r>
            <a:r>
              <a:rPr sz="1800" spc="-25" dirty="0">
                <a:solidFill>
                  <a:srgbClr val="FFFFFF"/>
                </a:solidFill>
              </a:rPr>
              <a:t> </a:t>
            </a:r>
            <a:r>
              <a:rPr sz="1800" dirty="0">
                <a:solidFill>
                  <a:srgbClr val="FFFFFF"/>
                </a:solidFill>
              </a:rPr>
              <a:t>change</a:t>
            </a:r>
            <a:r>
              <a:rPr sz="1800" spc="-30" dirty="0">
                <a:solidFill>
                  <a:srgbClr val="FFFFFF"/>
                </a:solidFill>
              </a:rPr>
              <a:t> </a:t>
            </a:r>
            <a:r>
              <a:rPr sz="1800" dirty="0">
                <a:solidFill>
                  <a:srgbClr val="FFFFFF"/>
                </a:solidFill>
              </a:rPr>
              <a:t>the</a:t>
            </a:r>
            <a:r>
              <a:rPr sz="1800" spc="-30" dirty="0">
                <a:solidFill>
                  <a:srgbClr val="FFFFFF"/>
                </a:solidFill>
              </a:rPr>
              <a:t> </a:t>
            </a:r>
            <a:r>
              <a:rPr sz="1800" spc="-20" dirty="0">
                <a:solidFill>
                  <a:srgbClr val="FFFFFF"/>
                </a:solidFill>
              </a:rPr>
              <a:t>line</a:t>
            </a:r>
            <a:endParaRPr sz="1800"/>
          </a:p>
          <a:p>
            <a:pPr marL="483870">
              <a:lnSpc>
                <a:spcPct val="100000"/>
              </a:lnSpc>
              <a:spcBef>
                <a:spcPts val="995"/>
              </a:spcBef>
            </a:pPr>
            <a:r>
              <a:rPr sz="1800" spc="-10" dirty="0"/>
              <a:t>filtered_records</a:t>
            </a:r>
            <a:r>
              <a:rPr sz="1800" spc="-5" dirty="0"/>
              <a:t> </a:t>
            </a:r>
            <a:r>
              <a:rPr sz="1800" dirty="0"/>
              <a:t>=</a:t>
            </a:r>
            <a:r>
              <a:rPr sz="1800" spc="-15" dirty="0"/>
              <a:t> </a:t>
            </a:r>
            <a:r>
              <a:rPr sz="1800" spc="-20" dirty="0"/>
              <a:t>FILTER</a:t>
            </a:r>
            <a:r>
              <a:rPr sz="1800" spc="-40" dirty="0"/>
              <a:t> </a:t>
            </a:r>
            <a:r>
              <a:rPr sz="1800" spc="-10" dirty="0"/>
              <a:t>records</a:t>
            </a:r>
            <a:r>
              <a:rPr sz="1800" spc="-25" dirty="0"/>
              <a:t> </a:t>
            </a:r>
            <a:r>
              <a:rPr sz="1800" dirty="0"/>
              <a:t>BY</a:t>
            </a:r>
            <a:r>
              <a:rPr sz="1800" spc="-30" dirty="0"/>
              <a:t> </a:t>
            </a:r>
            <a:r>
              <a:rPr sz="1800" spc="-10" dirty="0"/>
              <a:t>temperature</a:t>
            </a:r>
            <a:r>
              <a:rPr sz="1800" spc="-30" dirty="0"/>
              <a:t> </a:t>
            </a:r>
            <a:r>
              <a:rPr sz="1800" dirty="0"/>
              <a:t>!=</a:t>
            </a:r>
            <a:r>
              <a:rPr sz="1800" spc="-35" dirty="0"/>
              <a:t> </a:t>
            </a:r>
            <a:r>
              <a:rPr sz="1800" dirty="0"/>
              <a:t>9999</a:t>
            </a:r>
            <a:r>
              <a:rPr sz="1800" spc="-20" dirty="0"/>
              <a:t> </a:t>
            </a:r>
            <a:r>
              <a:rPr sz="1800" dirty="0"/>
              <a:t>AND</a:t>
            </a:r>
            <a:r>
              <a:rPr sz="1800" spc="-10" dirty="0"/>
              <a:t> </a:t>
            </a:r>
            <a:r>
              <a:rPr sz="1800" dirty="0"/>
              <a:t>(quality</a:t>
            </a:r>
            <a:r>
              <a:rPr sz="1800" spc="-10" dirty="0"/>
              <a:t> </a:t>
            </a:r>
            <a:r>
              <a:rPr sz="1800" dirty="0"/>
              <a:t>==</a:t>
            </a:r>
            <a:r>
              <a:rPr sz="1800" spc="-15" dirty="0"/>
              <a:t> </a:t>
            </a:r>
            <a:r>
              <a:rPr sz="1800" dirty="0"/>
              <a:t>0</a:t>
            </a:r>
            <a:r>
              <a:rPr sz="1800" spc="-30" dirty="0"/>
              <a:t> </a:t>
            </a:r>
            <a:r>
              <a:rPr sz="1800" dirty="0"/>
              <a:t>OR</a:t>
            </a:r>
            <a:r>
              <a:rPr sz="1800" spc="-30" dirty="0"/>
              <a:t> </a:t>
            </a:r>
            <a:r>
              <a:rPr sz="1800" dirty="0"/>
              <a:t>quality</a:t>
            </a:r>
            <a:r>
              <a:rPr sz="1800" spc="-25" dirty="0"/>
              <a:t> </a:t>
            </a:r>
            <a:r>
              <a:rPr sz="1800" dirty="0"/>
              <a:t>==</a:t>
            </a:r>
            <a:r>
              <a:rPr sz="1800" spc="-20" dirty="0"/>
              <a:t> </a:t>
            </a:r>
            <a:r>
              <a:rPr sz="1800" dirty="0"/>
              <a:t>1</a:t>
            </a:r>
            <a:r>
              <a:rPr sz="1800" spc="-20" dirty="0"/>
              <a:t> </a:t>
            </a:r>
            <a:r>
              <a:rPr sz="1800" dirty="0"/>
              <a:t>OR</a:t>
            </a:r>
            <a:r>
              <a:rPr sz="1800" spc="-40" dirty="0"/>
              <a:t> </a:t>
            </a:r>
            <a:r>
              <a:rPr sz="1800" dirty="0"/>
              <a:t>quality</a:t>
            </a:r>
            <a:r>
              <a:rPr sz="1800" spc="-20" dirty="0"/>
              <a:t> </a:t>
            </a:r>
            <a:r>
              <a:rPr sz="1800" dirty="0"/>
              <a:t>==</a:t>
            </a:r>
            <a:r>
              <a:rPr sz="1800" spc="-15" dirty="0"/>
              <a:t> </a:t>
            </a:r>
            <a:r>
              <a:rPr sz="1800" dirty="0"/>
              <a:t>4</a:t>
            </a:r>
            <a:r>
              <a:rPr sz="1800" spc="-30" dirty="0"/>
              <a:t> </a:t>
            </a:r>
            <a:r>
              <a:rPr sz="1800" spc="-25" dirty="0"/>
              <a:t>OR</a:t>
            </a:r>
            <a:endParaRPr sz="1800"/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/>
              <a:t>quality</a:t>
            </a:r>
            <a:r>
              <a:rPr sz="1800" spc="-20" dirty="0"/>
              <a:t> </a:t>
            </a:r>
            <a:r>
              <a:rPr sz="1800" dirty="0"/>
              <a:t>==</a:t>
            </a:r>
            <a:r>
              <a:rPr sz="1800" spc="-25" dirty="0"/>
              <a:t> </a:t>
            </a:r>
            <a:r>
              <a:rPr sz="1800" dirty="0"/>
              <a:t>5</a:t>
            </a:r>
            <a:r>
              <a:rPr sz="1800" spc="-15" dirty="0"/>
              <a:t> </a:t>
            </a:r>
            <a:r>
              <a:rPr sz="1800" dirty="0"/>
              <a:t>OR</a:t>
            </a:r>
            <a:r>
              <a:rPr sz="1800" spc="-40" dirty="0"/>
              <a:t> </a:t>
            </a:r>
            <a:r>
              <a:rPr sz="1800" dirty="0"/>
              <a:t>quality</a:t>
            </a:r>
            <a:r>
              <a:rPr sz="1800" spc="-15" dirty="0"/>
              <a:t> </a:t>
            </a:r>
            <a:r>
              <a:rPr sz="1800" dirty="0"/>
              <a:t>==</a:t>
            </a:r>
            <a:r>
              <a:rPr sz="1800" spc="-10" dirty="0"/>
              <a:t> </a:t>
            </a:r>
            <a:r>
              <a:rPr sz="1800" spc="-25" dirty="0"/>
              <a:t>9);</a:t>
            </a:r>
            <a:endParaRPr sz="1800"/>
          </a:p>
          <a:p>
            <a:pPr marL="12700">
              <a:lnSpc>
                <a:spcPct val="100000"/>
              </a:lnSpc>
              <a:spcBef>
                <a:spcPts val="995"/>
              </a:spcBef>
            </a:pPr>
            <a:r>
              <a:rPr sz="1800" spc="-25" dirty="0">
                <a:solidFill>
                  <a:srgbClr val="FFFFFF"/>
                </a:solidFill>
              </a:rPr>
              <a:t>to:</a:t>
            </a:r>
            <a:endParaRPr sz="1800"/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1800" spc="-10" dirty="0"/>
              <a:t>filtered_records</a:t>
            </a:r>
            <a:r>
              <a:rPr sz="1800" spc="-20" dirty="0"/>
              <a:t> </a:t>
            </a:r>
            <a:r>
              <a:rPr sz="1800" dirty="0"/>
              <a:t>=</a:t>
            </a:r>
            <a:r>
              <a:rPr sz="1800" spc="-50" dirty="0"/>
              <a:t> </a:t>
            </a:r>
            <a:r>
              <a:rPr sz="1800" spc="-20" dirty="0"/>
              <a:t>FILTER</a:t>
            </a:r>
            <a:r>
              <a:rPr sz="1800" spc="-60" dirty="0"/>
              <a:t> </a:t>
            </a:r>
            <a:r>
              <a:rPr sz="1800" dirty="0"/>
              <a:t>records</a:t>
            </a:r>
            <a:r>
              <a:rPr sz="1800" spc="-35" dirty="0"/>
              <a:t> </a:t>
            </a:r>
            <a:r>
              <a:rPr sz="1800" dirty="0"/>
              <a:t>BY</a:t>
            </a:r>
            <a:r>
              <a:rPr sz="1800" spc="-60" dirty="0"/>
              <a:t> </a:t>
            </a:r>
            <a:r>
              <a:rPr sz="1800" spc="-10" dirty="0"/>
              <a:t>temperature</a:t>
            </a:r>
            <a:r>
              <a:rPr sz="1800" spc="-35" dirty="0"/>
              <a:t> </a:t>
            </a:r>
            <a:r>
              <a:rPr sz="1800" dirty="0"/>
              <a:t>!=</a:t>
            </a:r>
            <a:r>
              <a:rPr sz="1800" spc="-45" dirty="0"/>
              <a:t> </a:t>
            </a:r>
            <a:r>
              <a:rPr sz="1800" dirty="0"/>
              <a:t>9999</a:t>
            </a:r>
            <a:r>
              <a:rPr sz="1800" spc="-45" dirty="0"/>
              <a:t> </a:t>
            </a:r>
            <a:r>
              <a:rPr sz="1800" dirty="0"/>
              <a:t>AND</a:t>
            </a:r>
            <a:r>
              <a:rPr sz="1800" spc="-30" dirty="0"/>
              <a:t> </a:t>
            </a:r>
            <a:r>
              <a:rPr sz="1800" spc="-10" dirty="0"/>
              <a:t>isGood(quality);</a:t>
            </a:r>
            <a:endParaRPr sz="18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2557" rIns="0" bIns="0" rtlCol="0">
            <a:spAutoFit/>
          </a:bodyPr>
          <a:lstStyle/>
          <a:p>
            <a:pPr marL="256540">
              <a:lnSpc>
                <a:spcPct val="100000"/>
              </a:lnSpc>
              <a:spcBef>
                <a:spcPts val="100"/>
              </a:spcBef>
            </a:pPr>
            <a:r>
              <a:rPr dirty="0"/>
              <a:t>UDF</a:t>
            </a:r>
            <a:r>
              <a:rPr spc="-35" dirty="0"/>
              <a:t> </a:t>
            </a:r>
            <a:r>
              <a:rPr dirty="0"/>
              <a:t>–</a:t>
            </a:r>
            <a:r>
              <a:rPr spc="-15" dirty="0"/>
              <a:t> </a:t>
            </a:r>
            <a:r>
              <a:rPr dirty="0"/>
              <a:t>FUNCTION</a:t>
            </a:r>
            <a:r>
              <a:rPr spc="-25" dirty="0"/>
              <a:t> </a:t>
            </a:r>
            <a:r>
              <a:rPr spc="-10" dirty="0"/>
              <a:t>RESOLUTION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764540" y="1698116"/>
            <a:ext cx="9622790" cy="2729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Pig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resolves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function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calls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by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treating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function’s</a:t>
            </a:r>
            <a:r>
              <a:rPr sz="1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name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as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Java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class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name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attempting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load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class</a:t>
            </a:r>
            <a:r>
              <a:rPr sz="1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that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name.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 marR="26670">
              <a:lnSpc>
                <a:spcPct val="146000"/>
              </a:lnSpc>
              <a:spcBef>
                <a:spcPts val="15"/>
              </a:spcBef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When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searching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classes,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Pig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uses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class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loader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that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includes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JAR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files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that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have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been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registered.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When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running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distributed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mode,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Pig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will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ensure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that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your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JAR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files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get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shipped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cluster.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995"/>
              </a:spcBef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Pig</a:t>
            </a:r>
            <a:r>
              <a:rPr sz="1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has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set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built-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1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package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names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that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it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searches,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so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function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call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does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not</a:t>
            </a:r>
            <a:r>
              <a:rPr sz="1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have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be</a:t>
            </a:r>
            <a:r>
              <a:rPr sz="1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fully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qualified</a:t>
            </a:r>
            <a:r>
              <a:rPr sz="1800" spc="-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name.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 marR="79375">
              <a:lnSpc>
                <a:spcPct val="100000"/>
              </a:lnSpc>
              <a:spcBef>
                <a:spcPts val="1010"/>
              </a:spcBef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MAX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actually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implemented</a:t>
            </a:r>
            <a:r>
              <a:rPr sz="1800" spc="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by</a:t>
            </a:r>
            <a:r>
              <a:rPr sz="1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class</a:t>
            </a:r>
            <a:r>
              <a:rPr sz="1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MAX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package</a:t>
            </a:r>
            <a:r>
              <a:rPr sz="1800" spc="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org.apache.pig.builtin.</a:t>
            </a:r>
            <a:r>
              <a:rPr sz="1800" spc="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Which</a:t>
            </a:r>
            <a:r>
              <a:rPr sz="1800" spc="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1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one</a:t>
            </a:r>
            <a:r>
              <a:rPr sz="1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1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builtin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packages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Pig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so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MAX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function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can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be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written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as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MAX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rather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than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org.apache.pig.builtin.MAX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5331" rIns="0" bIns="0" rtlCol="0">
            <a:spAutoFit/>
          </a:bodyPr>
          <a:lstStyle/>
          <a:p>
            <a:pPr marL="314325">
              <a:lnSpc>
                <a:spcPct val="100000"/>
              </a:lnSpc>
              <a:spcBef>
                <a:spcPts val="100"/>
              </a:spcBef>
            </a:pPr>
            <a:r>
              <a:rPr dirty="0"/>
              <a:t>PIG</a:t>
            </a:r>
            <a:r>
              <a:rPr spc="-25" dirty="0"/>
              <a:t> </a:t>
            </a:r>
            <a:r>
              <a:rPr dirty="0"/>
              <a:t>IN</a:t>
            </a:r>
            <a:r>
              <a:rPr spc="-10" dirty="0"/>
              <a:t> PRACTICE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822147" y="1994103"/>
            <a:ext cx="9796780" cy="3256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There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some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practical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techniques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that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worth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knowing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about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when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you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developing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running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Pig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programs.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8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Parallelism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560705" indent="-548005">
              <a:lnSpc>
                <a:spcPct val="100000"/>
              </a:lnSpc>
              <a:spcBef>
                <a:spcPts val="995"/>
              </a:spcBef>
              <a:buFont typeface="Arial MT"/>
              <a:buChar char="•"/>
              <a:tabLst>
                <a:tab pos="560705" algn="l"/>
              </a:tabLst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When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running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MapReduce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mode,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you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need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tell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Pig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how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many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reducers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you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want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each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job.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970"/>
              </a:spcBef>
              <a:buClr>
                <a:srgbClr val="FFFFFF"/>
              </a:buClr>
              <a:buFont typeface="Arial MT"/>
              <a:buChar char="•"/>
            </a:pPr>
            <a:endParaRPr sz="1800">
              <a:latin typeface="Calibri" panose="020F0502020204030204"/>
              <a:cs typeface="Calibri" panose="020F0502020204030204"/>
            </a:endParaRPr>
          </a:p>
          <a:p>
            <a:pPr marL="299085" marR="31750" indent="-287020">
              <a:lnSpc>
                <a:spcPct val="100000"/>
              </a:lnSpc>
              <a:buChar char="•"/>
              <a:tabLst>
                <a:tab pos="299085" algn="l"/>
                <a:tab pos="507365" algn="l"/>
                <a:tab pos="766445" algn="l"/>
              </a:tabLst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You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do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this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using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PARALLEL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clause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operators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that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run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reduce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phase,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which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includes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all the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	grouping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joining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operators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(GROUP,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COGROUP,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JOIN,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CROSS),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as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well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as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DISTINCT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ORDER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950"/>
              </a:spcBef>
              <a:buClr>
                <a:srgbClr val="FFFFFF"/>
              </a:buClr>
              <a:buFont typeface="Arial MT"/>
              <a:buChar char="•"/>
            </a:pPr>
            <a:endParaRPr sz="1800">
              <a:latin typeface="Calibri" panose="020F0502020204030204"/>
              <a:cs typeface="Calibri" panose="020F0502020204030204"/>
            </a:endParaRPr>
          </a:p>
          <a:p>
            <a:pPr marL="666115" indent="-65341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666115" algn="l"/>
              </a:tabLst>
            </a:pP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grouped_records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GROUP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records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BY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year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PARALLEL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30;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747471"/>
            <a:ext cx="30454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PIG</a:t>
            </a:r>
            <a:r>
              <a:rPr spc="-25" dirty="0"/>
              <a:t> </a:t>
            </a:r>
            <a:r>
              <a:rPr dirty="0"/>
              <a:t>IN</a:t>
            </a:r>
            <a:r>
              <a:rPr spc="-10" dirty="0"/>
              <a:t> PRACTICE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764540" y="1343716"/>
            <a:ext cx="9382125" cy="1795145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z="26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Parameter</a:t>
            </a:r>
            <a:r>
              <a:rPr sz="2600" spc="-13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6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Substitution</a:t>
            </a:r>
            <a:endParaRPr sz="2600">
              <a:latin typeface="Calibri" panose="020F0502020204030204"/>
              <a:cs typeface="Calibri" panose="020F0502020204030204"/>
            </a:endParaRPr>
          </a:p>
          <a:p>
            <a:pPr marL="12700" marR="5080" indent="492125">
              <a:lnSpc>
                <a:spcPct val="80000"/>
              </a:lnSpc>
              <a:spcBef>
                <a:spcPts val="1030"/>
              </a:spcBef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Pig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supports</a:t>
            </a:r>
            <a:r>
              <a:rPr sz="1800" spc="-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parameter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substitution,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where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parameters</a:t>
            </a:r>
            <a:r>
              <a:rPr sz="18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script</a:t>
            </a:r>
            <a:r>
              <a:rPr sz="1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18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substituted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with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values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supplied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at</a:t>
            </a:r>
            <a:r>
              <a:rPr sz="18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runtime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100"/>
              </a:spcBef>
            </a:pP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.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Parameters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denoted</a:t>
            </a:r>
            <a:r>
              <a:rPr sz="1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by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identifiers prefixed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with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$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character;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4918075"/>
            <a:ext cx="9198610" cy="993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Parameters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can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be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specified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when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launching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Pig,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using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-param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option,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one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each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parameter: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100"/>
              </a:spcBef>
            </a:pPr>
            <a:endParaRPr sz="1800">
              <a:latin typeface="Calibri" panose="020F0502020204030204"/>
              <a:cs typeface="Calibri" panose="020F0502020204030204"/>
            </a:endParaRPr>
          </a:p>
          <a:p>
            <a:pPr marR="361315" algn="ctr">
              <a:lnSpc>
                <a:spcPct val="100000"/>
              </a:lnSpc>
              <a:tabLst>
                <a:tab pos="2604770" algn="l"/>
                <a:tab pos="3427095" algn="l"/>
              </a:tabLst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Pig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–param</a:t>
            </a:r>
            <a:r>
              <a:rPr sz="1800" spc="3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&lt;inputpath&gt;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	-</a:t>
            </a:r>
            <a:r>
              <a:rPr sz="1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param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&lt;outputpath&gt;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984754" y="3324733"/>
            <a:ext cx="5532374" cy="135877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4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b="6094"/>
          <a:stretch>
            <a:fillRect/>
          </a:stretch>
        </p:blipFill>
        <p:spPr>
          <a:xfrm>
            <a:off x="838200" y="381000"/>
            <a:ext cx="10270490" cy="54387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0338" y="533146"/>
            <a:ext cx="17735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FF00"/>
                </a:solidFill>
              </a:rPr>
              <a:t>PIG</a:t>
            </a:r>
            <a:r>
              <a:rPr spc="-125" dirty="0">
                <a:solidFill>
                  <a:srgbClr val="FFFF00"/>
                </a:solidFill>
              </a:rPr>
              <a:t> </a:t>
            </a:r>
            <a:r>
              <a:rPr spc="-65" dirty="0">
                <a:solidFill>
                  <a:srgbClr val="FFFF00"/>
                </a:solidFill>
              </a:rPr>
              <a:t>LATIN</a:t>
            </a:r>
            <a:endParaRPr spc="-65" dirty="0">
              <a:solidFill>
                <a:srgbClr val="FFFF0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9630" y="1710054"/>
            <a:ext cx="10323830" cy="41103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5534660" algn="l"/>
              </a:tabLst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Pig</a:t>
            </a:r>
            <a:r>
              <a:rPr sz="24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Latin</a:t>
            </a: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4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high-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level</a:t>
            </a:r>
            <a:r>
              <a:rPr sz="24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scripting</a:t>
            </a:r>
            <a:r>
              <a:rPr sz="24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language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	used</a:t>
            </a:r>
            <a:r>
              <a:rPr sz="2400" spc="-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400" spc="-9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develop</a:t>
            </a:r>
            <a:r>
              <a:rPr sz="2400" spc="-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spc="-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</a:t>
            </a:r>
            <a:r>
              <a:rPr sz="2400" spc="-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analysis</a:t>
            </a:r>
            <a:r>
              <a:rPr sz="2400" spc="-9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code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 MT"/>
              <a:buChar char="•"/>
            </a:pP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755"/>
              </a:spcBef>
              <a:buClr>
                <a:srgbClr val="FFFFFF"/>
              </a:buClr>
              <a:buFont typeface="Arial MT"/>
              <a:buChar char="•"/>
            </a:pPr>
            <a:endParaRPr sz="2400">
              <a:latin typeface="Calibri" panose="020F0502020204030204"/>
              <a:cs typeface="Calibri" panose="020F0502020204030204"/>
            </a:endParaRPr>
          </a:p>
          <a:p>
            <a:pPr marL="393700" lvl="1" indent="-286385">
              <a:lnSpc>
                <a:spcPct val="100000"/>
              </a:lnSpc>
              <a:buFont typeface="Arial MT"/>
              <a:buChar char="•"/>
              <a:tabLst>
                <a:tab pos="393700" algn="l"/>
              </a:tabLst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Pig</a:t>
            </a:r>
            <a:r>
              <a:rPr sz="2400" spc="-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Tools</a:t>
            </a:r>
            <a:r>
              <a:rPr sz="24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has</a:t>
            </a: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two</a:t>
            </a:r>
            <a:r>
              <a:rPr sz="2400" spc="-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components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336040">
              <a:lnSpc>
                <a:spcPct val="100000"/>
              </a:lnSpc>
              <a:spcBef>
                <a:spcPts val="1010"/>
              </a:spcBef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Pig</a:t>
            </a:r>
            <a:r>
              <a:rPr sz="24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Latin</a:t>
            </a:r>
            <a:r>
              <a:rPr sz="24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:</a:t>
            </a:r>
            <a:r>
              <a:rPr sz="2400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Provides</a:t>
            </a:r>
            <a:r>
              <a:rPr sz="24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</a:t>
            </a:r>
            <a:r>
              <a:rPr sz="24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environment</a:t>
            </a: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develop</a:t>
            </a:r>
            <a:r>
              <a:rPr sz="24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scripts</a:t>
            </a: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24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processing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07315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spc="-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</a:t>
            </a:r>
            <a:r>
              <a:rPr sz="2400" spc="-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stored</a:t>
            </a:r>
            <a:r>
              <a:rPr sz="2400" spc="-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400" spc="-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HDFS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336040">
              <a:lnSpc>
                <a:spcPct val="100000"/>
              </a:lnSpc>
              <a:spcBef>
                <a:spcPts val="995"/>
              </a:spcBef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Pig</a:t>
            </a: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Engine</a:t>
            </a:r>
            <a:r>
              <a:rPr sz="24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:</a:t>
            </a:r>
            <a:r>
              <a:rPr sz="24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Converts</a:t>
            </a:r>
            <a:r>
              <a:rPr sz="24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Pig</a:t>
            </a:r>
            <a:r>
              <a:rPr sz="24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script</a:t>
            </a: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into</a:t>
            </a: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MapReduce</a:t>
            </a:r>
            <a:r>
              <a:rPr sz="24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tasks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sz="2400">
              <a:latin typeface="Calibri" panose="020F0502020204030204"/>
              <a:cs typeface="Calibri" panose="020F0502020204030204"/>
            </a:endParaRPr>
          </a:p>
          <a:p>
            <a:pPr marL="454660" lvl="1" indent="-343535">
              <a:lnSpc>
                <a:spcPct val="100000"/>
              </a:lnSpc>
              <a:buFont typeface="Arial MT"/>
              <a:buChar char="•"/>
              <a:tabLst>
                <a:tab pos="454025" algn="l"/>
              </a:tabLst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result</a:t>
            </a:r>
            <a:r>
              <a:rPr sz="2400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Pig</a:t>
            </a:r>
            <a:r>
              <a:rPr sz="2400" spc="-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always</a:t>
            </a:r>
            <a:r>
              <a:rPr sz="2400" spc="-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stored</a:t>
            </a:r>
            <a:r>
              <a:rPr sz="24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400" spc="-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HDFS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532000" y="410591"/>
          <a:ext cx="9158605" cy="59474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35170"/>
                <a:gridCol w="4535170"/>
              </a:tblGrid>
              <a:tr h="9912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1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Apache</a:t>
                      </a:r>
                      <a:r>
                        <a:rPr sz="2400" b="1" spc="-4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Pig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293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C3DC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10"/>
                        </a:spcBef>
                      </a:pP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MapReduce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293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C3DC1"/>
                    </a:solidFill>
                  </a:tcPr>
                </a:tc>
              </a:tr>
              <a:tr h="991235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31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It</a:t>
                      </a:r>
                      <a:r>
                        <a:rPr sz="2400" spc="-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is</a:t>
                      </a:r>
                      <a:r>
                        <a:rPr sz="24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scripting</a:t>
                      </a:r>
                      <a:r>
                        <a:rPr sz="2400" spc="-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spc="-10" dirty="0">
                          <a:latin typeface="Calibri" panose="020F0502020204030204"/>
                          <a:cs typeface="Calibri" panose="020F0502020204030204"/>
                        </a:rPr>
                        <a:t>language.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293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2CEE9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7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It</a:t>
                      </a:r>
                      <a:r>
                        <a:rPr sz="2400" spc="-4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is</a:t>
                      </a:r>
                      <a:r>
                        <a:rPr sz="2400" spc="-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2400" spc="-3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compiled</a:t>
                      </a:r>
                      <a:r>
                        <a:rPr sz="24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spc="-10" dirty="0">
                          <a:latin typeface="Calibri" panose="020F0502020204030204"/>
                          <a:cs typeface="Calibri" panose="020F0502020204030204"/>
                        </a:rPr>
                        <a:t>programming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spc="-10" dirty="0">
                          <a:latin typeface="Calibri" panose="020F0502020204030204"/>
                          <a:cs typeface="Calibri" panose="020F0502020204030204"/>
                        </a:rPr>
                        <a:t>language.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2CEE9"/>
                    </a:solidFill>
                  </a:tcPr>
                </a:tc>
              </a:tr>
              <a:tr h="9912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10"/>
                        </a:spcBef>
                      </a:pPr>
                      <a:r>
                        <a:rPr sz="2400" spc="-10" dirty="0">
                          <a:latin typeface="Calibri" panose="020F0502020204030204"/>
                          <a:cs typeface="Calibri" panose="020F0502020204030204"/>
                        </a:rPr>
                        <a:t>Abstraction</a:t>
                      </a:r>
                      <a:r>
                        <a:rPr sz="2400" spc="-7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is</a:t>
                      </a:r>
                      <a:r>
                        <a:rPr sz="24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at</a:t>
                      </a:r>
                      <a:r>
                        <a:rPr sz="2400" spc="-5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higher</a:t>
                      </a:r>
                      <a:r>
                        <a:rPr sz="24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spc="-10" dirty="0">
                          <a:latin typeface="Calibri" panose="020F0502020204030204"/>
                          <a:cs typeface="Calibri" panose="020F0502020204030204"/>
                        </a:rPr>
                        <a:t>level.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293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8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10"/>
                        </a:spcBef>
                      </a:pPr>
                      <a:r>
                        <a:rPr sz="2400" spc="-10" dirty="0">
                          <a:latin typeface="Calibri" panose="020F0502020204030204"/>
                          <a:cs typeface="Calibri" panose="020F0502020204030204"/>
                        </a:rPr>
                        <a:t>Abstraction</a:t>
                      </a:r>
                      <a:r>
                        <a:rPr sz="2400" spc="-7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is</a:t>
                      </a:r>
                      <a:r>
                        <a:rPr sz="2400" spc="-4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at</a:t>
                      </a:r>
                      <a:r>
                        <a:rPr sz="2400" spc="-5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lower</a:t>
                      </a:r>
                      <a:r>
                        <a:rPr sz="2400" spc="-3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spc="-10" dirty="0">
                          <a:latin typeface="Calibri" panose="020F0502020204030204"/>
                          <a:cs typeface="Calibri" panose="020F0502020204030204"/>
                        </a:rPr>
                        <a:t>level.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293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8F4"/>
                    </a:solidFill>
                  </a:tcPr>
                </a:tc>
              </a:tr>
              <a:tr h="991235">
                <a:tc>
                  <a:txBody>
                    <a:bodyPr/>
                    <a:lstStyle/>
                    <a:p>
                      <a:pPr marL="664845" marR="652780" indent="80645">
                        <a:lnSpc>
                          <a:spcPct val="100000"/>
                        </a:lnSpc>
                        <a:spcBef>
                          <a:spcPts val="87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It</a:t>
                      </a:r>
                      <a:r>
                        <a:rPr sz="2400" spc="-5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has</a:t>
                      </a:r>
                      <a:r>
                        <a:rPr sz="2400" spc="-4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less</a:t>
                      </a:r>
                      <a:r>
                        <a:rPr sz="24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line</a:t>
                      </a:r>
                      <a:r>
                        <a:rPr sz="24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of</a:t>
                      </a:r>
                      <a:r>
                        <a:rPr sz="24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code</a:t>
                      </a:r>
                      <a:r>
                        <a:rPr sz="24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spc="-25" dirty="0">
                          <a:latin typeface="Calibri" panose="020F0502020204030204"/>
                          <a:cs typeface="Calibri" panose="020F0502020204030204"/>
                        </a:rPr>
                        <a:t>as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compared</a:t>
                      </a:r>
                      <a:r>
                        <a:rPr sz="2400" spc="-7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to</a:t>
                      </a:r>
                      <a:r>
                        <a:rPr sz="2400" spc="-6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spc="-10" dirty="0">
                          <a:latin typeface="Calibri" panose="020F0502020204030204"/>
                          <a:cs typeface="Calibri" panose="020F0502020204030204"/>
                        </a:rPr>
                        <a:t>MapReduce.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1048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2CE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1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Lines</a:t>
                      </a:r>
                      <a:r>
                        <a:rPr sz="2400" spc="-4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of</a:t>
                      </a:r>
                      <a:r>
                        <a:rPr sz="2400" spc="-4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code</a:t>
                      </a:r>
                      <a:r>
                        <a:rPr sz="24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is</a:t>
                      </a:r>
                      <a:r>
                        <a:rPr sz="2400" spc="-6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spc="-10" dirty="0">
                          <a:latin typeface="Calibri" panose="020F0502020204030204"/>
                          <a:cs typeface="Calibri" panose="020F0502020204030204"/>
                        </a:rPr>
                        <a:t>more.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293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2CEE9"/>
                    </a:solidFill>
                  </a:tcPr>
                </a:tc>
              </a:tr>
              <a:tr h="9912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Less</a:t>
                      </a:r>
                      <a:r>
                        <a:rPr sz="2400" spc="-7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effort</a:t>
                      </a:r>
                      <a:r>
                        <a:rPr sz="2400" spc="-7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is</a:t>
                      </a:r>
                      <a:r>
                        <a:rPr sz="2400" spc="-7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needed</a:t>
                      </a:r>
                      <a:r>
                        <a:rPr sz="2400" spc="-7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for</a:t>
                      </a:r>
                      <a:r>
                        <a:rPr sz="2400" spc="-8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spc="-10" dirty="0">
                          <a:latin typeface="Calibri" panose="020F0502020204030204"/>
                          <a:cs typeface="Calibri" panose="020F0502020204030204"/>
                        </a:rPr>
                        <a:t>Apache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2400" spc="-20" dirty="0">
                          <a:latin typeface="Calibri" panose="020F0502020204030204"/>
                          <a:cs typeface="Calibri" panose="020F0502020204030204"/>
                        </a:rPr>
                        <a:t>Pig.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8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More</a:t>
                      </a:r>
                      <a:r>
                        <a:rPr sz="2400" spc="-5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spc="-10" dirty="0">
                          <a:latin typeface="Calibri" panose="020F0502020204030204"/>
                          <a:cs typeface="Calibri" panose="020F0502020204030204"/>
                        </a:rPr>
                        <a:t>development</a:t>
                      </a:r>
                      <a:r>
                        <a:rPr sz="2400" spc="-5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spc="-10" dirty="0">
                          <a:latin typeface="Calibri" panose="020F0502020204030204"/>
                          <a:cs typeface="Calibri" panose="020F0502020204030204"/>
                        </a:rPr>
                        <a:t>efforts</a:t>
                      </a:r>
                      <a:r>
                        <a:rPr sz="2400" spc="-5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spc="-25" dirty="0">
                          <a:latin typeface="Calibri" panose="020F0502020204030204"/>
                          <a:cs typeface="Calibri" panose="020F0502020204030204"/>
                        </a:rPr>
                        <a:t>are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2400" spc="-10" dirty="0">
                          <a:latin typeface="Calibri" panose="020F0502020204030204"/>
                          <a:cs typeface="Calibri" panose="020F0502020204030204"/>
                        </a:rPr>
                        <a:t>required</a:t>
                      </a:r>
                      <a:r>
                        <a:rPr sz="2400" spc="-6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for</a:t>
                      </a:r>
                      <a:r>
                        <a:rPr sz="2400" spc="-6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spc="-10" dirty="0">
                          <a:latin typeface="Calibri" panose="020F0502020204030204"/>
                          <a:cs typeface="Calibri" panose="020F0502020204030204"/>
                        </a:rPr>
                        <a:t>MapReduce.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0E8F4"/>
                    </a:solidFill>
                  </a:tcPr>
                </a:tc>
              </a:tr>
              <a:tr h="991235">
                <a:tc>
                  <a:txBody>
                    <a:bodyPr/>
                    <a:lstStyle/>
                    <a:p>
                      <a:pPr marL="1323340" marR="92710" indent="-1218565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Code</a:t>
                      </a:r>
                      <a:r>
                        <a:rPr sz="2400" spc="-4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efficiency</a:t>
                      </a:r>
                      <a:r>
                        <a:rPr sz="24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is</a:t>
                      </a:r>
                      <a:r>
                        <a:rPr sz="2400" spc="-4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less</a:t>
                      </a:r>
                      <a:r>
                        <a:rPr sz="2400" spc="-4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as</a:t>
                      </a:r>
                      <a:r>
                        <a:rPr sz="2400" spc="-4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spc="-10" dirty="0">
                          <a:latin typeface="Calibri" panose="020F0502020204030204"/>
                          <a:cs typeface="Calibri" panose="020F0502020204030204"/>
                        </a:rPr>
                        <a:t>compared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to</a:t>
                      </a:r>
                      <a:r>
                        <a:rPr sz="2400" spc="-3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spc="-10" dirty="0">
                          <a:latin typeface="Calibri" panose="020F0502020204030204"/>
                          <a:cs typeface="Calibri" panose="020F0502020204030204"/>
                        </a:rPr>
                        <a:t>MapReduce.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2CEE9"/>
                    </a:solidFill>
                  </a:tcPr>
                </a:tc>
                <a:tc>
                  <a:txBody>
                    <a:bodyPr/>
                    <a:lstStyle/>
                    <a:p>
                      <a:pPr marL="1386205" marR="283210" indent="-1094740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As</a:t>
                      </a:r>
                      <a:r>
                        <a:rPr sz="2400" spc="-6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compared</a:t>
                      </a:r>
                      <a:r>
                        <a:rPr sz="2400" spc="-6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to</a:t>
                      </a:r>
                      <a:r>
                        <a:rPr sz="2400" spc="-6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Pig</a:t>
                      </a:r>
                      <a:r>
                        <a:rPr sz="2400" spc="-7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efficiency</a:t>
                      </a:r>
                      <a:r>
                        <a:rPr sz="2400" spc="-4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spc="-25" dirty="0">
                          <a:latin typeface="Calibri" panose="020F0502020204030204"/>
                          <a:cs typeface="Calibri" panose="020F0502020204030204"/>
                        </a:rPr>
                        <a:t>of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code</a:t>
                      </a:r>
                      <a:r>
                        <a:rPr sz="24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is</a:t>
                      </a:r>
                      <a:r>
                        <a:rPr sz="2400" spc="-4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spc="-10" dirty="0">
                          <a:latin typeface="Calibri" panose="020F0502020204030204"/>
                          <a:cs typeface="Calibri" panose="020F0502020204030204"/>
                        </a:rPr>
                        <a:t>higher.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2CEE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18090</Words>
  <Application>WPS Presentation</Application>
  <PresentationFormat>On-screen Show (4:3)</PresentationFormat>
  <Paragraphs>517</Paragraphs>
  <Slides>66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76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Arial MT</vt:lpstr>
      <vt:lpstr>Times New Roman</vt:lpstr>
      <vt:lpstr>Office Theme</vt:lpstr>
      <vt:lpstr>PowerPoint 演示文稿</vt:lpstr>
      <vt:lpstr>PowerPoint 演示文稿</vt:lpstr>
      <vt:lpstr>EVOLUTION OF PIG</vt:lpstr>
      <vt:lpstr>PowerPoint 演示文稿</vt:lpstr>
      <vt:lpstr>PIG</vt:lpstr>
      <vt:lpstr>PowerPoint 演示文稿</vt:lpstr>
      <vt:lpstr>PowerPoint 演示文稿</vt:lpstr>
      <vt:lpstr>PIG LATIN</vt:lpstr>
      <vt:lpstr>PowerPoint 演示文稿</vt:lpstr>
      <vt:lpstr>PowerPoint 演示文稿</vt:lpstr>
      <vt:lpstr>PowerPoint 演示文稿</vt:lpstr>
      <vt:lpstr>FEATURES OF APACHE PIG</vt:lpstr>
      <vt:lpstr>PowerPoint 演示文稿</vt:lpstr>
      <vt:lpstr>FEATURES OF APACHE PIG</vt:lpstr>
      <vt:lpstr>PowerPoint 演示文稿</vt:lpstr>
      <vt:lpstr>DATA MODELS IN PIG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APPLICATIONS OF PIG</vt:lpstr>
      <vt:lpstr>PIG INSTALLATION</vt:lpstr>
      <vt:lpstr>EXECUTION TYPES</vt:lpstr>
      <vt:lpstr>EXECUTION TYPES</vt:lpstr>
      <vt:lpstr>EXECUTION TYPES</vt:lpstr>
      <vt:lpstr>RUNNING PIG PROGRAMS</vt:lpstr>
      <vt:lpstr>PIG LATIN	STRUCTURE</vt:lpstr>
      <vt:lpstr>PIG LATIN	STRUCTURE</vt:lpstr>
      <vt:lpstr>Parser</vt:lpstr>
      <vt:lpstr>PowerPoint 演示文稿</vt:lpstr>
      <vt:lpstr>PIG STATEMENTS</vt:lpstr>
      <vt:lpstr>LOADING AND STORING OPERATORS</vt:lpstr>
      <vt:lpstr>FILTERING OPERATORS</vt:lpstr>
      <vt:lpstr>FILTERING OPERATORS</vt:lpstr>
      <vt:lpstr>PIG GROUPING OPERATORS</vt:lpstr>
      <vt:lpstr>PIG GROUPING OPERATORS</vt:lpstr>
      <vt:lpstr>PIG SORTING OPERATORS</vt:lpstr>
      <vt:lpstr>PIG COMBINE/SPLIT OPERATORS</vt:lpstr>
      <vt:lpstr>EXAMPLE</vt:lpstr>
      <vt:lpstr>EXAMPLE</vt:lpstr>
      <vt:lpstr>EXAMPLE</vt:lpstr>
      <vt:lpstr>EXAMPLE</vt:lpstr>
      <vt:lpstr>DIAGNOSTIC OPERATORS</vt:lpstr>
      <vt:lpstr>GENERATING EXAMPLES</vt:lpstr>
      <vt:lpstr>PIG LATIN COMMANDS</vt:lpstr>
      <vt:lpstr>EXPRESSIONS IN PIG</vt:lpstr>
      <vt:lpstr>EXPRESSIONS IN PIG</vt:lpstr>
      <vt:lpstr>PowerPoint 演示文稿</vt:lpstr>
      <vt:lpstr>PowerPoint 演示文稿</vt:lpstr>
      <vt:lpstr>TYPES OF PIGLATIN</vt:lpstr>
      <vt:lpstr>MAPS IN PIG</vt:lpstr>
      <vt:lpstr>CASE OPERATOR</vt:lpstr>
      <vt:lpstr>UDF STATEMENTS</vt:lpstr>
      <vt:lpstr>FUNCTIONS</vt:lpstr>
      <vt:lpstr>FUNCTIONS</vt:lpstr>
      <vt:lpstr>PowerPoint 演示文稿</vt:lpstr>
      <vt:lpstr>USER-DEFINED FUNCTIONS</vt:lpstr>
      <vt:lpstr>UDF – FUNCTION RESOLUTION</vt:lpstr>
      <vt:lpstr>PIG IN PRACTICE</vt:lpstr>
      <vt:lpstr>PIG IN PRACTICE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CBIT</dc:creator>
  <cp:lastModifiedBy>Dr Vanitha G CSE</cp:lastModifiedBy>
  <cp:revision>5</cp:revision>
  <dcterms:created xsi:type="dcterms:W3CDTF">2024-08-22T08:55:00Z</dcterms:created>
  <dcterms:modified xsi:type="dcterms:W3CDTF">2024-08-23T06:53:39Z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2024-03-09T11:00:00Z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2024-08-21T11:00:00Z</vt:filetime>
  </property>
  <property fmtid="{D5CDD505-2E9C-101B-9397-08002B2CF9AE}" pid="5" name="Producer">
    <vt:lpwstr>Microsoft® PowerPoint® 2010</vt:lpwstr>
  </property>
  <property fmtid="{D5CDD505-2E9C-101B-9397-08002B2CF9AE}" pid="6" name="ICV">
    <vt:lpwstr>01AFD73D7771407DB99149F7A6E18E6D_13</vt:lpwstr>
  </property>
  <property fmtid="{D5CDD505-2E9C-101B-9397-08002B2CF9AE}" pid="7" name="KSOProductBuildVer">
    <vt:lpwstr>1033-12.2.0.17119</vt:lpwstr>
  </property>
</Properties>
</file>